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689" r:id="rId3"/>
    <p:sldId id="686" r:id="rId4"/>
    <p:sldId id="763" r:id="rId5"/>
    <p:sldId id="764" r:id="rId6"/>
    <p:sldId id="769" r:id="rId7"/>
    <p:sldId id="765" r:id="rId8"/>
    <p:sldId id="766" r:id="rId9"/>
    <p:sldId id="770" r:id="rId10"/>
    <p:sldId id="771" r:id="rId11"/>
    <p:sldId id="772" r:id="rId12"/>
    <p:sldId id="773" r:id="rId13"/>
    <p:sldId id="774" r:id="rId14"/>
    <p:sldId id="775" r:id="rId15"/>
    <p:sldId id="776" r:id="rId16"/>
    <p:sldId id="777" r:id="rId17"/>
    <p:sldId id="768" r:id="rId18"/>
    <p:sldId id="778" r:id="rId19"/>
    <p:sldId id="779" r:id="rId20"/>
    <p:sldId id="780" r:id="rId21"/>
    <p:sldId id="781" r:id="rId22"/>
    <p:sldId id="782" r:id="rId23"/>
    <p:sldId id="783" r:id="rId24"/>
    <p:sldId id="784" r:id="rId25"/>
    <p:sldId id="787" r:id="rId26"/>
    <p:sldId id="788" r:id="rId27"/>
    <p:sldId id="789" r:id="rId28"/>
    <p:sldId id="785" r:id="rId29"/>
    <p:sldId id="786" r:id="rId30"/>
    <p:sldId id="796" r:id="rId31"/>
    <p:sldId id="753" r:id="rId32"/>
    <p:sldId id="691" r:id="rId33"/>
    <p:sldId id="752" r:id="rId34"/>
    <p:sldId id="794" r:id="rId35"/>
    <p:sldId id="793" r:id="rId36"/>
    <p:sldId id="795" r:id="rId37"/>
    <p:sldId id="714" r:id="rId38"/>
    <p:sldId id="716" r:id="rId39"/>
    <p:sldId id="75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FFAAAA"/>
    <a:srgbClr val="3C9D3C"/>
    <a:srgbClr val="FFBA3B"/>
    <a:srgbClr val="0000FF"/>
    <a:srgbClr val="D52324"/>
    <a:srgbClr val="299F29"/>
    <a:srgbClr val="FF7E0D"/>
    <a:srgbClr val="FF0000"/>
    <a:srgbClr val="FF7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72" d="100"/>
          <a:sy n="72" d="100"/>
        </p:scale>
        <p:origin x="131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UbuntuMono-Regular"/>
              </a:rPr>
              <a:t>m = Number of instances; QUICK VOTE</a:t>
            </a: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3543085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199080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p>
          <a:p>
            <a:pPr algn="l"/>
            <a:endParaRPr lang="en-US" sz="1800" b="0" i="0" u="none" strike="noStrike" baseline="0" dirty="0">
              <a:latin typeface="MinionPro-Regular"/>
            </a:endParaRPr>
          </a:p>
          <a:p>
            <a:pPr algn="l"/>
            <a:r>
              <a:rPr lang="en-US" sz="1800" b="0" i="0" u="none" strike="noStrike" baseline="0" dirty="0">
                <a:latin typeface="MinionPro-Regular"/>
              </a:rPr>
              <a:t>Vote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16710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113573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109181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39780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Use of an attribution method, namely Layer-Wise Relevance Propagation (LRP),to analyze a neural network model that seeks to translate imagery from the Geostationary Op-</a:t>
            </a:r>
            <a:r>
              <a:rPr lang="en-US" b="0" i="0" dirty="0" err="1">
                <a:effectLst/>
                <a:latin typeface="Arial" panose="020B0604020202020204" pitchFamily="34" charset="0"/>
              </a:rPr>
              <a:t>erational</a:t>
            </a:r>
            <a:r>
              <a:rPr lang="en-US" b="0" i="0" dirty="0">
                <a:effectLst/>
                <a:latin typeface="Arial" panose="020B0604020202020204" pitchFamily="34" charset="0"/>
              </a:rPr>
              <a:t> Environmental Satellite into Multi-Radar Multi-Sensor (MRMS) imagery. LRP results(bottom row) </a:t>
            </a:r>
            <a:r>
              <a:rPr lang="en-US" b="0" i="0" dirty="0" err="1">
                <a:effectLst/>
                <a:latin typeface="Arial" panose="020B0604020202020204" pitchFamily="34" charset="0"/>
              </a:rPr>
              <a:t>showwherein</a:t>
            </a:r>
            <a:r>
              <a:rPr lang="en-US" b="0" i="0" dirty="0">
                <a:effectLst/>
                <a:latin typeface="Arial" panose="020B0604020202020204" pitchFamily="34" charset="0"/>
              </a:rPr>
              <a:t> the input channels the neural network is focusing when predict-</a:t>
            </a:r>
            <a:r>
              <a:rPr lang="en-US" b="0" i="0" dirty="0" err="1">
                <a:effectLst/>
                <a:latin typeface="Arial" panose="020B0604020202020204" pitchFamily="34" charset="0"/>
              </a:rPr>
              <a:t>ing</a:t>
            </a:r>
            <a:r>
              <a:rPr lang="en-US" b="0" i="0" dirty="0">
                <a:effectLst/>
                <a:latin typeface="Arial" panose="020B0604020202020204" pitchFamily="34" charset="0"/>
              </a:rPr>
              <a:t> the MRMS value for a single (central) pixel. Using LRP indicated for various samples </a:t>
            </a:r>
            <a:r>
              <a:rPr lang="en-US" b="0" i="0" dirty="0" err="1">
                <a:effectLst/>
                <a:latin typeface="Arial" panose="020B0604020202020204" pitchFamily="34" charset="0"/>
              </a:rPr>
              <a:t>threestrategies</a:t>
            </a:r>
            <a:r>
              <a:rPr lang="en-US" b="0" i="0" dirty="0">
                <a:effectLst/>
                <a:latin typeface="Arial" panose="020B0604020202020204" pitchFamily="34" charset="0"/>
              </a:rPr>
              <a:t> for the neural network to trigger large MRMS values, namely </a:t>
            </a:r>
            <a:r>
              <a:rPr lang="en-US" b="0" i="0" dirty="0" err="1">
                <a:effectLst/>
                <a:latin typeface="Arial" panose="020B0604020202020204" pitchFamily="34" charset="0"/>
              </a:rPr>
              <a:t>i</a:t>
            </a:r>
            <a:r>
              <a:rPr lang="en-US" b="0" i="0" dirty="0">
                <a:effectLst/>
                <a:latin typeface="Arial" panose="020B0604020202020204" pitchFamily="34" charset="0"/>
              </a:rPr>
              <a:t>) cloud boundaries, ii)cold cloud tops, and iii) presence of lightning in the Geostationary Lightning Mapper channel.</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626521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38</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look things up/Specificity of this course</a:t>
            </a:r>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822951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39</a:t>
            </a:fld>
            <a:endParaRPr lang="en-US"/>
          </a:p>
        </p:txBody>
      </p:sp>
    </p:spTree>
    <p:extLst>
      <p:ext uri="{BB962C8B-B14F-4D97-AF65-F5344CB8AC3E}">
        <p14:creationId xmlns:p14="http://schemas.microsoft.com/office/powerpoint/2010/main" val="330069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ML algorithm that learn a boundary, more generally a “street” from data for regression or classification</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3098293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221271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the RBF</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13409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RBF kernel be useful?</a:t>
            </a:r>
          </a:p>
        </p:txBody>
      </p:sp>
      <p:sp>
        <p:nvSpPr>
          <p:cNvPr id="4" name="Slide Number Placeholder 3"/>
          <p:cNvSpPr>
            <a:spLocks noGrp="1"/>
          </p:cNvSpPr>
          <p:nvPr>
            <p:ph type="sldNum" sz="quarter" idx="5"/>
          </p:nvPr>
        </p:nvSpPr>
        <p:spPr/>
        <p:txBody>
          <a:bodyPr/>
          <a:lstStyle/>
          <a:p>
            <a:fld id="{9CF2F013-C680-4F1D-A725-B09F536C38BD}" type="slidenum">
              <a:rPr lang="en-US" smtClean="0"/>
              <a:t>7</a:t>
            </a:fld>
            <a:endParaRPr lang="en-US"/>
          </a:p>
        </p:txBody>
      </p:sp>
    </p:spTree>
    <p:extLst>
      <p:ext uri="{BB962C8B-B14F-4D97-AF65-F5344CB8AC3E}">
        <p14:creationId xmlns:p14="http://schemas.microsoft.com/office/powerpoint/2010/main" val="306404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Intro to quadratic programming &amp; online SVMs, see </a:t>
            </a:r>
            <a:r>
              <a:rPr lang="en-US" dirty="0" err="1"/>
              <a:t>Géron</a:t>
            </a:r>
            <a:r>
              <a:rPr lang="en-US" dirty="0"/>
              <a:t> Ch5</a:t>
            </a:r>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27773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1152627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MinionPro-It"/>
              </a:rPr>
              <a:t>Classification and Regression Tree</a:t>
            </a:r>
            <a:endParaRPr lang="en-US" sz="1800" b="0" i="0" u="none" strike="noStrike" baseline="0" dirty="0">
              <a:latin typeface="UbuntuMono-Regular"/>
            </a:endParaRP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220092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11/8/2022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11/8/2022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11/8/2022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2,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4.xml"/><Relationship Id="rId7" Type="http://schemas.openxmlformats.org/officeDocument/2006/relationships/image" Target="../media/image21.jpg"/><Relationship Id="rId12" Type="http://schemas.openxmlformats.org/officeDocument/2006/relationships/image" Target="../media/image2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1.xml"/><Relationship Id="rId11" Type="http://schemas.openxmlformats.org/officeDocument/2006/relationships/image" Target="../media/image28.png"/><Relationship Id="rId5" Type="http://schemas.openxmlformats.org/officeDocument/2006/relationships/slideLayout" Target="../slideLayouts/slideLayout6.xml"/><Relationship Id="rId10" Type="http://schemas.openxmlformats.org/officeDocument/2006/relationships/image" Target="../media/image27.png"/><Relationship Id="rId4" Type="http://schemas.openxmlformats.org/officeDocument/2006/relationships/tags" Target="../tags/tag5.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tbeucler/2022_ML_E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moodle.unil.ch/mod/url/view.php?id=131133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44.sv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g"/><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hyperlink" Target="https://stock.adobe.com/ch_de/contributor/206133047/edb3-16?load_type=author&amp;prev_url=detail" TargetMode="External"/><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6.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914398" y="1027050"/>
            <a:ext cx="10363200" cy="822184"/>
          </a:xfrm>
        </p:spPr>
        <p:txBody>
          <a:bodyPr>
            <a:normAutofit fontScale="90000"/>
          </a:bodyPr>
          <a:lstStyle/>
          <a:p>
            <a:r>
              <a:rPr lang="en-US" dirty="0"/>
              <a:t>Welcome back!</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2,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5934670"/>
            <a:ext cx="12191998" cy="923330"/>
          </a:xfrm>
          <a:prstGeom prst="rect">
            <a:avLst/>
          </a:prstGeom>
          <a:noFill/>
        </p:spPr>
        <p:txBody>
          <a:bodyPr wrap="square">
            <a:spAutoFit/>
          </a:bodyPr>
          <a:lstStyle/>
          <a:p>
            <a:pPr marL="285750" indent="-285750">
              <a:buFont typeface="Arial" panose="020B0604020202020204" pitchFamily="34" charset="0"/>
              <a:buChar char="•"/>
            </a:pPr>
            <a:r>
              <a:rPr lang="en-US" dirty="0"/>
              <a:t>One-on-one meetings will be on Zoom this afternoon</a:t>
            </a:r>
          </a:p>
          <a:p>
            <a:pPr marL="285750" indent="-285750">
              <a:buFont typeface="Arial" panose="020B0604020202020204" pitchFamily="34" charset="0"/>
              <a:buChar char="•"/>
            </a:pPr>
            <a:r>
              <a:rPr lang="en-US" dirty="0"/>
              <a:t>If you have not had the chance to set up a one-on-one meeting, please email me (and cc the TAs)</a:t>
            </a:r>
          </a:p>
          <a:p>
            <a:pPr marL="285750" indent="-285750">
              <a:buFont typeface="Arial" panose="020B0604020202020204" pitchFamily="34" charset="0"/>
              <a:buChar char="•"/>
            </a:pPr>
            <a:r>
              <a:rPr lang="en-US" dirty="0"/>
              <a:t>No guest lecturer (forgot to correct from last year)</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 (Moodle Quiz at Min 45 on </a:t>
            </a:r>
            <a:r>
              <a:rPr lang="en-US" dirty="0" err="1"/>
              <a:t>Géron</a:t>
            </a:r>
            <a:r>
              <a:rPr lang="en-US" dirty="0"/>
              <a:t> Ch5+6+7):</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25-35: Decision Trees for Interpretable Classification/Regression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10</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Ch6):</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271687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The advantages of a Transparent Model</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5" name="Picture 4">
            <a:extLst>
              <a:ext uri="{FF2B5EF4-FFF2-40B4-BE49-F238E27FC236}">
                <a16:creationId xmlns:a16="http://schemas.microsoft.com/office/drawing/2014/main" id="{004A15BD-C38F-4DE6-83B6-B96C0DBC62B1}"/>
              </a:ext>
            </a:extLst>
          </p:cNvPr>
          <p:cNvPicPr>
            <a:picLocks noChangeAspect="1"/>
          </p:cNvPicPr>
          <p:nvPr/>
        </p:nvPicPr>
        <p:blipFill>
          <a:blip r:embed="rId3"/>
          <a:stretch>
            <a:fillRect/>
          </a:stretch>
        </p:blipFill>
        <p:spPr>
          <a:xfrm>
            <a:off x="0" y="1933574"/>
            <a:ext cx="6240232" cy="4924425"/>
          </a:xfrm>
          <a:prstGeom prst="rect">
            <a:avLst/>
          </a:prstGeom>
        </p:spPr>
      </p:pic>
      <p:pic>
        <p:nvPicPr>
          <p:cNvPr id="7" name="Picture 6" descr="A group of purple flowers&#10;&#10;Description automatically generated with low confidence">
            <a:extLst>
              <a:ext uri="{FF2B5EF4-FFF2-40B4-BE49-F238E27FC236}">
                <a16:creationId xmlns:a16="http://schemas.microsoft.com/office/drawing/2014/main" id="{CFFD0027-439A-41C0-815B-07780F38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232" y="1933573"/>
            <a:ext cx="5951766" cy="2661290"/>
          </a:xfrm>
          <a:prstGeom prst="rect">
            <a:avLst/>
          </a:prstGeom>
        </p:spPr>
      </p:pic>
      <p:pic>
        <p:nvPicPr>
          <p:cNvPr id="9" name="Picture 8" descr="Diagram&#10;&#10;Description automatically generated">
            <a:extLst>
              <a:ext uri="{FF2B5EF4-FFF2-40B4-BE49-F238E27FC236}">
                <a16:creationId xmlns:a16="http://schemas.microsoft.com/office/drawing/2014/main" id="{82EF01B5-ED01-4C76-8F2A-96C9D14B4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550703"/>
            <a:ext cx="3848100" cy="2307296"/>
          </a:xfrm>
          <a:prstGeom prst="rect">
            <a:avLst/>
          </a:prstGeom>
        </p:spPr>
      </p:pic>
      <p:pic>
        <p:nvPicPr>
          <p:cNvPr id="11" name="Picture 10" descr="A green leaf with a black background&#10;&#10;Description automatically generated with low confidence">
            <a:extLst>
              <a:ext uri="{FF2B5EF4-FFF2-40B4-BE49-F238E27FC236}">
                <a16:creationId xmlns:a16="http://schemas.microsoft.com/office/drawing/2014/main" id="{5D22852E-3564-415B-98AB-A5DF32ACB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84066"/>
            <a:ext cx="324991" cy="333273"/>
          </a:xfrm>
          <a:prstGeom prst="rect">
            <a:avLst/>
          </a:prstGeom>
        </p:spPr>
      </p:pic>
      <p:pic>
        <p:nvPicPr>
          <p:cNvPr id="12" name="Picture 11" descr="A green leaf with a black background&#10;&#10;Description automatically generated with low confidence">
            <a:extLst>
              <a:ext uri="{FF2B5EF4-FFF2-40B4-BE49-F238E27FC236}">
                <a16:creationId xmlns:a16="http://schemas.microsoft.com/office/drawing/2014/main" id="{34AFD984-7631-4C78-8256-C5B62107E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91792" y="6060934"/>
            <a:ext cx="306122" cy="313923"/>
          </a:xfrm>
          <a:prstGeom prst="rect">
            <a:avLst/>
          </a:prstGeom>
        </p:spPr>
      </p:pic>
      <p:pic>
        <p:nvPicPr>
          <p:cNvPr id="13" name="Picture 12" descr="A green leaf with a black background&#10;&#10;Description automatically generated with low confidence">
            <a:extLst>
              <a:ext uri="{FF2B5EF4-FFF2-40B4-BE49-F238E27FC236}">
                <a16:creationId xmlns:a16="http://schemas.microsoft.com/office/drawing/2014/main" id="{CDB5BA57-E902-4D53-919E-1D20B987D6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9876" y="6060933"/>
            <a:ext cx="306122" cy="313923"/>
          </a:xfrm>
          <a:prstGeom prst="rect">
            <a:avLst/>
          </a:prstGeom>
        </p:spPr>
      </p:pic>
      <p:sp>
        <p:nvSpPr>
          <p:cNvPr id="14" name="TextBox 13">
            <a:extLst>
              <a:ext uri="{FF2B5EF4-FFF2-40B4-BE49-F238E27FC236}">
                <a16:creationId xmlns:a16="http://schemas.microsoft.com/office/drawing/2014/main" id="{70A193A5-C814-445E-88BF-3342EF614C84}"/>
              </a:ext>
            </a:extLst>
          </p:cNvPr>
          <p:cNvSpPr txBox="1"/>
          <p:nvPr/>
        </p:nvSpPr>
        <p:spPr>
          <a:xfrm>
            <a:off x="3870649" y="2334083"/>
            <a:ext cx="1447800" cy="553998"/>
          </a:xfrm>
          <a:prstGeom prst="rect">
            <a:avLst/>
          </a:prstGeom>
          <a:noFill/>
        </p:spPr>
        <p:txBody>
          <a:bodyPr wrap="square" rtlCol="0">
            <a:spAutoFit/>
          </a:bodyPr>
          <a:lstStyle/>
          <a:p>
            <a:pPr algn="l"/>
            <a:r>
              <a:rPr lang="en-US" sz="3000" dirty="0">
                <a:solidFill>
                  <a:schemeClr val="bg1"/>
                </a:solidFill>
              </a:rPr>
              <a:t>Parents</a:t>
            </a:r>
          </a:p>
        </p:txBody>
      </p:sp>
      <p:sp>
        <p:nvSpPr>
          <p:cNvPr id="15" name="TextBox 14">
            <a:extLst>
              <a:ext uri="{FF2B5EF4-FFF2-40B4-BE49-F238E27FC236}">
                <a16:creationId xmlns:a16="http://schemas.microsoft.com/office/drawing/2014/main" id="{6775F675-9EEF-4257-8EA2-C0B8B92D30FF}"/>
              </a:ext>
            </a:extLst>
          </p:cNvPr>
          <p:cNvSpPr txBox="1"/>
          <p:nvPr/>
        </p:nvSpPr>
        <p:spPr>
          <a:xfrm>
            <a:off x="5080101" y="3876234"/>
            <a:ext cx="1647270" cy="553998"/>
          </a:xfrm>
          <a:prstGeom prst="rect">
            <a:avLst/>
          </a:prstGeom>
          <a:noFill/>
        </p:spPr>
        <p:txBody>
          <a:bodyPr wrap="square" rtlCol="0">
            <a:spAutoFit/>
          </a:bodyPr>
          <a:lstStyle/>
          <a:p>
            <a:pPr algn="l"/>
            <a:r>
              <a:rPr lang="en-US" sz="3000" dirty="0">
                <a:solidFill>
                  <a:schemeClr val="bg1"/>
                </a:solidFill>
              </a:rPr>
              <a:t>Children</a:t>
            </a:r>
          </a:p>
        </p:txBody>
      </p:sp>
    </p:spTree>
    <p:extLst>
      <p:ext uri="{BB962C8B-B14F-4D97-AF65-F5344CB8AC3E}">
        <p14:creationId xmlns:p14="http://schemas.microsoft.com/office/powerpoint/2010/main" val="19854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When do we need transparent models in env. sci.?</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10" name="TextBox 9">
            <a:extLst>
              <a:ext uri="{FF2B5EF4-FFF2-40B4-BE49-F238E27FC236}">
                <a16:creationId xmlns:a16="http://schemas.microsoft.com/office/drawing/2014/main" id="{83C64912-E06E-4494-8556-5D08DEA556DE}"/>
              </a:ext>
            </a:extLst>
          </p:cNvPr>
          <p:cNvSpPr txBox="1"/>
          <p:nvPr/>
        </p:nvSpPr>
        <p:spPr>
          <a:xfrm>
            <a:off x="-2" y="5630701"/>
            <a:ext cx="4997304" cy="1200329"/>
          </a:xfrm>
          <a:prstGeom prst="rect">
            <a:avLst/>
          </a:prstGeom>
          <a:noFill/>
        </p:spPr>
        <p:txBody>
          <a:bodyPr wrap="square">
            <a:spAutoFit/>
          </a:bodyPr>
          <a:lstStyle/>
          <a:p>
            <a:pPr algn="ctr"/>
            <a:r>
              <a:rPr lang="en-US" dirty="0"/>
              <a:t>When the goal is to </a:t>
            </a:r>
            <a:r>
              <a:rPr lang="en-US" b="1" dirty="0"/>
              <a:t>understand rather than to predict</a:t>
            </a:r>
            <a:r>
              <a:rPr lang="en-US" dirty="0"/>
              <a:t>, for example classify sediment samples into groups of different origin with the goal to understand the influence of the different variables.</a:t>
            </a:r>
          </a:p>
        </p:txBody>
      </p:sp>
      <p:sp>
        <p:nvSpPr>
          <p:cNvPr id="14" name="TextBox 13">
            <a:extLst>
              <a:ext uri="{FF2B5EF4-FFF2-40B4-BE49-F238E27FC236}">
                <a16:creationId xmlns:a16="http://schemas.microsoft.com/office/drawing/2014/main" id="{45D6E4A6-F987-4EB6-9903-515875423345}"/>
              </a:ext>
            </a:extLst>
          </p:cNvPr>
          <p:cNvSpPr txBox="1"/>
          <p:nvPr/>
        </p:nvSpPr>
        <p:spPr>
          <a:xfrm>
            <a:off x="6863031" y="5056971"/>
            <a:ext cx="5320851" cy="369332"/>
          </a:xfrm>
          <a:prstGeom prst="rect">
            <a:avLst/>
          </a:prstGeom>
          <a:noFill/>
        </p:spPr>
        <p:txBody>
          <a:bodyPr wrap="square">
            <a:spAutoFit/>
          </a:bodyPr>
          <a:lstStyle/>
          <a:p>
            <a:pPr algn="ctr"/>
            <a:r>
              <a:rPr lang="en-US" dirty="0"/>
              <a:t>Environmental policy making</a:t>
            </a:r>
          </a:p>
        </p:txBody>
      </p:sp>
      <p:pic>
        <p:nvPicPr>
          <p:cNvPr id="16" name="Picture 15" descr="Diagram&#10;&#10;Description automatically generated">
            <a:extLst>
              <a:ext uri="{FF2B5EF4-FFF2-40B4-BE49-F238E27FC236}">
                <a16:creationId xmlns:a16="http://schemas.microsoft.com/office/drawing/2014/main" id="{D9257827-CB8A-406E-8091-D5D9149CB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7368"/>
            <a:ext cx="6875533" cy="3632573"/>
          </a:xfrm>
          <a:prstGeom prst="rect">
            <a:avLst/>
          </a:prstGeom>
        </p:spPr>
      </p:pic>
      <p:sp>
        <p:nvSpPr>
          <p:cNvPr id="17" name="Rectangle 16">
            <a:extLst>
              <a:ext uri="{FF2B5EF4-FFF2-40B4-BE49-F238E27FC236}">
                <a16:creationId xmlns:a16="http://schemas.microsoft.com/office/drawing/2014/main" id="{D9C501CF-86FE-48B6-A365-96533AC878BF}"/>
              </a:ext>
            </a:extLst>
          </p:cNvPr>
          <p:cNvSpPr/>
          <p:nvPr/>
        </p:nvSpPr>
        <p:spPr>
          <a:xfrm>
            <a:off x="6596059" y="6488668"/>
            <a:ext cx="559594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Interpretable ML (C. Molnar)</a:t>
            </a:r>
          </a:p>
        </p:txBody>
      </p:sp>
      <p:sp>
        <p:nvSpPr>
          <p:cNvPr id="18" name="TextBox 17">
            <a:extLst>
              <a:ext uri="{FF2B5EF4-FFF2-40B4-BE49-F238E27FC236}">
                <a16:creationId xmlns:a16="http://schemas.microsoft.com/office/drawing/2014/main" id="{2DEEBCC0-32EB-4728-B719-AFF3E23E7586}"/>
              </a:ext>
            </a:extLst>
          </p:cNvPr>
          <p:cNvSpPr txBox="1"/>
          <p:nvPr/>
        </p:nvSpPr>
        <p:spPr>
          <a:xfrm>
            <a:off x="6871149" y="3185822"/>
            <a:ext cx="5325233" cy="1015663"/>
          </a:xfrm>
          <a:prstGeom prst="rect">
            <a:avLst/>
          </a:prstGeom>
          <a:noFill/>
        </p:spPr>
        <p:txBody>
          <a:bodyPr wrap="square" rtlCol="0">
            <a:spAutoFit/>
          </a:bodyPr>
          <a:lstStyle/>
          <a:p>
            <a:pPr algn="l"/>
            <a:r>
              <a:rPr lang="en-US" sz="3000" dirty="0"/>
              <a:t>When we need interpretability</a:t>
            </a:r>
          </a:p>
          <a:p>
            <a:pPr algn="l"/>
            <a:r>
              <a:rPr lang="en-US" sz="3000" dirty="0">
                <a:cs typeface="Times New Roman" panose="02020603050405020304" pitchFamily="18" charset="0"/>
              </a:rPr>
              <a:t>← ← ← ← ← ← ← ← ←</a:t>
            </a:r>
            <a:endParaRPr lang="en-US" sz="3000" dirty="0"/>
          </a:p>
        </p:txBody>
      </p:sp>
      <p:sp>
        <p:nvSpPr>
          <p:cNvPr id="12" name="TextBox 11">
            <a:extLst>
              <a:ext uri="{FF2B5EF4-FFF2-40B4-BE49-F238E27FC236}">
                <a16:creationId xmlns:a16="http://schemas.microsoft.com/office/drawing/2014/main" id="{BD2C24DF-0BE9-425B-9591-33BC832BABEB}"/>
              </a:ext>
            </a:extLst>
          </p:cNvPr>
          <p:cNvSpPr txBox="1"/>
          <p:nvPr/>
        </p:nvSpPr>
        <p:spPr>
          <a:xfrm>
            <a:off x="5171710" y="5519959"/>
            <a:ext cx="7012172" cy="1200329"/>
          </a:xfrm>
          <a:prstGeom prst="rect">
            <a:avLst/>
          </a:prstGeom>
          <a:noFill/>
        </p:spPr>
        <p:txBody>
          <a:bodyPr wrap="square">
            <a:spAutoFit/>
          </a:bodyPr>
          <a:lstStyle/>
          <a:p>
            <a:r>
              <a:rPr lang="en-US" dirty="0"/>
              <a:t>a phenomenon which requires </a:t>
            </a:r>
            <a:r>
              <a:rPr lang="en-US" b="1" dirty="0"/>
              <a:t>clear comprehension after the prediction process</a:t>
            </a:r>
            <a:r>
              <a:rPr lang="en-US" dirty="0"/>
              <a:t>. For instance, the application of a type of decision tree on a specific pixel type in satellite image to distinguish between vegetation and no vegetation.</a:t>
            </a:r>
          </a:p>
        </p:txBody>
      </p:sp>
    </p:spTree>
    <p:extLst>
      <p:ext uri="{BB962C8B-B14F-4D97-AF65-F5344CB8AC3E}">
        <p14:creationId xmlns:p14="http://schemas.microsoft.com/office/powerpoint/2010/main" val="1926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16689"/>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5446985"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752193"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8253983" y="2611332"/>
            <a:ext cx="1869154" cy="1631216"/>
          </a:xfrm>
          <a:prstGeom prst="rect">
            <a:avLst/>
          </a:prstGeom>
          <a:noFill/>
        </p:spPr>
        <p:txBody>
          <a:bodyPr wrap="square" rtlCol="0">
            <a:spAutoFit/>
          </a:bodyPr>
          <a:lstStyle/>
          <a:p>
            <a:pPr algn="ctr"/>
            <a:r>
              <a:rPr lang="en-US" sz="10000" dirty="0"/>
              <a:t>= ?</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5446983" y="4866940"/>
            <a:ext cx="28535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3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44307"/>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4182741"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177442"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6596058" y="2611332"/>
            <a:ext cx="1440523" cy="1631216"/>
          </a:xfrm>
          <a:prstGeom prst="rect">
            <a:avLst/>
          </a:prstGeom>
          <a:noFill/>
        </p:spPr>
        <p:txBody>
          <a:bodyPr wrap="square" rtlCol="0">
            <a:spAutoFit/>
          </a:bodyPr>
          <a:lstStyle/>
          <a:p>
            <a:pPr algn="ctr"/>
            <a:r>
              <a:rPr lang="en-US" sz="10000" dirty="0"/>
              <a:t>=</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4182739" y="4866940"/>
            <a:ext cx="27897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F8C3CE7-E687-48ED-85D4-C643DC4A7FC7}"/>
              </a:ext>
            </a:extLst>
          </p:cNvPr>
          <p:cNvPicPr>
            <a:picLocks noChangeAspect="1"/>
          </p:cNvPicPr>
          <p:nvPr/>
        </p:nvPicPr>
        <p:blipFill>
          <a:blip r:embed="rId7"/>
          <a:stretch>
            <a:fillRect/>
          </a:stretch>
        </p:blipFill>
        <p:spPr>
          <a:xfrm>
            <a:off x="7629997" y="2193048"/>
            <a:ext cx="4567242" cy="2467784"/>
          </a:xfrm>
          <a:prstGeom prst="rect">
            <a:avLst/>
          </a:prstGeom>
        </p:spPr>
      </p:pic>
      <p:sp>
        <p:nvSpPr>
          <p:cNvPr id="12" name="TextBox 11">
            <a:extLst>
              <a:ext uri="{FF2B5EF4-FFF2-40B4-BE49-F238E27FC236}">
                <a16:creationId xmlns:a16="http://schemas.microsoft.com/office/drawing/2014/main" id="{57BF405C-2F79-4BF8-9707-BDB2265036F1}"/>
              </a:ext>
            </a:extLst>
          </p:cNvPr>
          <p:cNvSpPr txBox="1"/>
          <p:nvPr/>
        </p:nvSpPr>
        <p:spPr>
          <a:xfrm>
            <a:off x="7253551" y="4660832"/>
            <a:ext cx="4938449" cy="553998"/>
          </a:xfrm>
          <a:prstGeom prst="rect">
            <a:avLst/>
          </a:prstGeom>
          <a:noFill/>
        </p:spPr>
        <p:txBody>
          <a:bodyPr wrap="square" rtlCol="0">
            <a:spAutoFit/>
          </a:bodyPr>
          <a:lstStyle/>
          <a:p>
            <a:pPr algn="l"/>
            <a:r>
              <a:rPr lang="en-US" sz="3000" dirty="0"/>
              <a:t>Regression </a:t>
            </a:r>
            <a:r>
              <a:rPr lang="en-US" sz="3000" dirty="0">
                <a:cs typeface="Times New Roman" panose="02020603050405020304" pitchFamily="18" charset="0"/>
              </a:rPr>
              <a:t>≈ Nearest neighbor</a:t>
            </a:r>
            <a:endParaRPr lang="en-US" sz="3000" dirty="0"/>
          </a:p>
        </p:txBody>
      </p:sp>
      <p:sp>
        <p:nvSpPr>
          <p:cNvPr id="4" name="TextBox 3">
            <a:extLst>
              <a:ext uri="{FF2B5EF4-FFF2-40B4-BE49-F238E27FC236}">
                <a16:creationId xmlns:a16="http://schemas.microsoft.com/office/drawing/2014/main" id="{DBCECB3E-FEE6-40CF-AC77-6344D2001F89}"/>
              </a:ext>
            </a:extLst>
          </p:cNvPr>
          <p:cNvSpPr txBox="1"/>
          <p:nvPr/>
        </p:nvSpPr>
        <p:spPr>
          <a:xfrm>
            <a:off x="3375023" y="6488668"/>
            <a:ext cx="2253444" cy="369332"/>
          </a:xfrm>
          <a:prstGeom prst="rect">
            <a:avLst/>
          </a:prstGeom>
          <a:noFill/>
        </p:spPr>
        <p:txBody>
          <a:bodyPr wrap="square" rtlCol="0">
            <a:spAutoFit/>
          </a:bodyPr>
          <a:lstStyle/>
          <a:p>
            <a:pPr algn="l"/>
            <a:r>
              <a:rPr lang="en-US" dirty="0">
                <a:solidFill>
                  <a:srgbClr val="FF0000"/>
                </a:solidFill>
              </a:rPr>
              <a:t>Supervised</a:t>
            </a:r>
          </a:p>
        </p:txBody>
      </p:sp>
      <p:sp>
        <p:nvSpPr>
          <p:cNvPr id="14" name="Rectangle 13">
            <a:extLst>
              <a:ext uri="{FF2B5EF4-FFF2-40B4-BE49-F238E27FC236}">
                <a16:creationId xmlns:a16="http://schemas.microsoft.com/office/drawing/2014/main" id="{29F6ED2C-29B4-4A1B-9D0F-12FC13ADEFBD}"/>
              </a:ext>
            </a:extLst>
          </p:cNvPr>
          <p:cNvSpPr/>
          <p:nvPr/>
        </p:nvSpPr>
        <p:spPr>
          <a:xfrm>
            <a:off x="1580759" y="6083146"/>
            <a:ext cx="1811234" cy="761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E5D30F-16B7-4A0F-9D3A-90E0C5A6393F}"/>
              </a:ext>
            </a:extLst>
          </p:cNvPr>
          <p:cNvSpPr txBox="1"/>
          <p:nvPr/>
        </p:nvSpPr>
        <p:spPr>
          <a:xfrm>
            <a:off x="7629997" y="2193048"/>
            <a:ext cx="1269454" cy="553998"/>
          </a:xfrm>
          <a:prstGeom prst="rect">
            <a:avLst/>
          </a:prstGeom>
          <a:noFill/>
        </p:spPr>
        <p:txBody>
          <a:bodyPr wrap="square" rtlCol="0">
            <a:spAutoFit/>
          </a:bodyPr>
          <a:lstStyle/>
          <a:p>
            <a:pPr algn="l"/>
            <a:r>
              <a:rPr lang="en-US" sz="3000" dirty="0">
                <a:solidFill>
                  <a:srgbClr val="FF0000"/>
                </a:solidFill>
              </a:rPr>
              <a:t>x1=0.7</a:t>
            </a:r>
          </a:p>
        </p:txBody>
      </p:sp>
      <p:cxnSp>
        <p:nvCxnSpPr>
          <p:cNvPr id="27" name="Straight Arrow Connector 26">
            <a:extLst>
              <a:ext uri="{FF2B5EF4-FFF2-40B4-BE49-F238E27FC236}">
                <a16:creationId xmlns:a16="http://schemas.microsoft.com/office/drawing/2014/main" id="{B097A891-5258-42CA-AA9F-0DC474848BC8}"/>
              </a:ext>
            </a:extLst>
          </p:cNvPr>
          <p:cNvCxnSpPr>
            <a:stCxn id="21" idx="3"/>
          </p:cNvCxnSpPr>
          <p:nvPr/>
        </p:nvCxnSpPr>
        <p:spPr>
          <a:xfrm>
            <a:off x="8899451" y="2470047"/>
            <a:ext cx="340242" cy="7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9683604-FCFE-4F31-95AE-9E0CE6E58D12}"/>
              </a:ext>
            </a:extLst>
          </p:cNvPr>
          <p:cNvSpPr/>
          <p:nvPr/>
        </p:nvSpPr>
        <p:spPr>
          <a:xfrm>
            <a:off x="9909544" y="4106835"/>
            <a:ext cx="1063256" cy="5539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73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21" grpId="0"/>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7">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21" name="Picture 20">
            <a:extLst>
              <a:ext uri="{FF2B5EF4-FFF2-40B4-BE49-F238E27FC236}">
                <a16:creationId xmlns:a16="http://schemas.microsoft.com/office/drawing/2014/main" id="{3A0E2832-FB25-4DAB-BE22-85CFFCBA0CB9}"/>
              </a:ext>
            </a:extLst>
          </p:cNvPr>
          <p:cNvPicPr>
            <a:picLocks noChangeAspect="1"/>
          </p:cNvPicPr>
          <p:nvPr/>
        </p:nvPicPr>
        <p:blipFill>
          <a:blip r:embed="rId8"/>
          <a:stretch>
            <a:fillRect/>
          </a:stretch>
        </p:blipFill>
        <p:spPr>
          <a:xfrm>
            <a:off x="7738134" y="2263939"/>
            <a:ext cx="4567242" cy="2467784"/>
          </a:xfrm>
          <a:prstGeom prst="rect">
            <a:avLst/>
          </a:prstGeom>
        </p:spPr>
      </p:pic>
      <p:pic>
        <p:nvPicPr>
          <p:cNvPr id="27" name="Picture 26" descr="\documentclass{article}&#10;\usepackage{amsmath,xcolor}&#10;\pagestyle{empty}&#10;\begin{document}&#10;&#10;$\textcolor{white}{&#10;N_{instances} \sim 2^{N_{nodes}} &#10;}&#10;$&#10;&#10;&#10;&#10;\end{document}" title="IguanaTex Bitmap Display">
            <a:extLst>
              <a:ext uri="{FF2B5EF4-FFF2-40B4-BE49-F238E27FC236}">
                <a16:creationId xmlns:a16="http://schemas.microsoft.com/office/drawing/2014/main" id="{AB8A9195-A750-468C-B46E-4AC11C6B9AB1}"/>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936214" y="2021772"/>
            <a:ext cx="3257705" cy="382618"/>
          </a:xfrm>
          <a:prstGeom prst="rect">
            <a:avLst/>
          </a:prstGeom>
        </p:spPr>
      </p:pic>
      <p:pic>
        <p:nvPicPr>
          <p:cNvPr id="35" name="Picture 34" descr="\documentclass{article}&#10;\usepackage{amsmath,xcolor}&#10;\pagestyle{empty}&#10;\begin{document}&#10;&#10;$\textcolor{white}{&#10;N_{nodes} \sim \log_{2} \left(N_{instances}\right) &#10;}&#10;$&#10;&#10;&#10;&#10;\end{document}" title="IguanaTex Bitmap Display">
            <a:extLst>
              <a:ext uri="{FF2B5EF4-FFF2-40B4-BE49-F238E27FC236}">
                <a16:creationId xmlns:a16="http://schemas.microsoft.com/office/drawing/2014/main" id="{56CE6045-1687-4C68-99A0-AAB8B7FDD09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37476" y="2876407"/>
            <a:ext cx="4025626" cy="370024"/>
          </a:xfrm>
          <a:prstGeom prst="rect">
            <a:avLst/>
          </a:prstGeom>
        </p:spPr>
      </p:pic>
      <p:pic>
        <p:nvPicPr>
          <p:cNvPr id="33" name="Picture 32" descr="\documentclass{article}&#10;\usepackage{amsmath,xcolor}&#10;\pagestyle{empty}&#10;\begin{document}&#10;&#10;$\textcolor{white}{&#10;\tau_{prediction} \sim \log_{2} \left(N_{instances}\right) &#10;}&#10;$&#10;&#10;&#10;&#10;\end{document}" title="IguanaTex Bitmap Display">
            <a:extLst>
              <a:ext uri="{FF2B5EF4-FFF2-40B4-BE49-F238E27FC236}">
                <a16:creationId xmlns:a16="http://schemas.microsoft.com/office/drawing/2014/main" id="{45996F91-9803-4C0B-BD90-4D70D09CB9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406776" y="3706070"/>
            <a:ext cx="4331358" cy="369332"/>
          </a:xfrm>
          <a:prstGeom prst="rect">
            <a:avLst/>
          </a:prstGeom>
        </p:spPr>
      </p:pic>
      <p:sp>
        <p:nvSpPr>
          <p:cNvPr id="36" name="TextBox 35">
            <a:extLst>
              <a:ext uri="{FF2B5EF4-FFF2-40B4-BE49-F238E27FC236}">
                <a16:creationId xmlns:a16="http://schemas.microsoft.com/office/drawing/2014/main" id="{4E7C843A-3FDA-47D3-8B0F-411F801903E2}"/>
              </a:ext>
            </a:extLst>
          </p:cNvPr>
          <p:cNvSpPr txBox="1"/>
          <p:nvPr/>
        </p:nvSpPr>
        <p:spPr>
          <a:xfrm>
            <a:off x="3377222" y="4276458"/>
            <a:ext cx="4346135" cy="553998"/>
          </a:xfrm>
          <a:prstGeom prst="rect">
            <a:avLst/>
          </a:prstGeom>
          <a:noFill/>
        </p:spPr>
        <p:txBody>
          <a:bodyPr wrap="square" rtlCol="0">
            <a:spAutoFit/>
          </a:bodyPr>
          <a:lstStyle/>
          <a:p>
            <a:pPr algn="ctr"/>
            <a:r>
              <a:rPr lang="en-US" sz="3000" dirty="0"/>
              <a:t>Fast prediction </a:t>
            </a:r>
            <a:r>
              <a:rPr lang="en-US" sz="3000" dirty="0">
                <a:sym typeface="Wingdings" panose="05000000000000000000" pitchFamily="2" charset="2"/>
              </a:rPr>
              <a:t></a:t>
            </a:r>
            <a:endParaRPr lang="en-US" sz="3000" dirty="0"/>
          </a:p>
        </p:txBody>
      </p:sp>
      <p:pic>
        <p:nvPicPr>
          <p:cNvPr id="43" name="Picture 42"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CDC6BDA3-9F59-4727-AF82-501BE6797131}"/>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377222" y="5284390"/>
            <a:ext cx="8642963" cy="410456"/>
          </a:xfrm>
          <a:prstGeom prst="rect">
            <a:avLst/>
          </a:prstGeom>
        </p:spPr>
      </p:pic>
      <p:sp>
        <p:nvSpPr>
          <p:cNvPr id="40" name="TextBox 39">
            <a:extLst>
              <a:ext uri="{FF2B5EF4-FFF2-40B4-BE49-F238E27FC236}">
                <a16:creationId xmlns:a16="http://schemas.microsoft.com/office/drawing/2014/main" id="{2A2D8BAE-1AF5-408F-8157-3EA4E749F96A}"/>
              </a:ext>
            </a:extLst>
          </p:cNvPr>
          <p:cNvSpPr txBox="1"/>
          <p:nvPr/>
        </p:nvSpPr>
        <p:spPr>
          <a:xfrm>
            <a:off x="3352568" y="5814758"/>
            <a:ext cx="4346135" cy="553998"/>
          </a:xfrm>
          <a:prstGeom prst="rect">
            <a:avLst/>
          </a:prstGeom>
          <a:noFill/>
        </p:spPr>
        <p:txBody>
          <a:bodyPr wrap="square" rtlCol="0">
            <a:spAutoFit/>
          </a:bodyPr>
          <a:lstStyle/>
          <a:p>
            <a:pPr algn="ctr"/>
            <a:r>
              <a:rPr lang="en-US" sz="3000" dirty="0"/>
              <a:t>Much slower training </a:t>
            </a:r>
            <a:r>
              <a:rPr lang="en-US" sz="3000" dirty="0">
                <a:sym typeface="Wingdings" panose="05000000000000000000" pitchFamily="2" charset="2"/>
              </a:rPr>
              <a:t></a:t>
            </a:r>
            <a:endParaRPr lang="en-US" sz="3000" dirty="0"/>
          </a:p>
        </p:txBody>
      </p:sp>
      <p:sp>
        <p:nvSpPr>
          <p:cNvPr id="41" name="TextBox 40">
            <a:extLst>
              <a:ext uri="{FF2B5EF4-FFF2-40B4-BE49-F238E27FC236}">
                <a16:creationId xmlns:a16="http://schemas.microsoft.com/office/drawing/2014/main" id="{A5E472D6-5A23-4532-8DD7-D29F67059B12}"/>
              </a:ext>
            </a:extLst>
          </p:cNvPr>
          <p:cNvSpPr txBox="1"/>
          <p:nvPr/>
        </p:nvSpPr>
        <p:spPr>
          <a:xfrm>
            <a:off x="0" y="4866940"/>
            <a:ext cx="3377222" cy="1938992"/>
          </a:xfrm>
          <a:prstGeom prst="rect">
            <a:avLst/>
          </a:prstGeom>
          <a:noFill/>
        </p:spPr>
        <p:txBody>
          <a:bodyPr wrap="square" rtlCol="0">
            <a:spAutoFit/>
          </a:bodyPr>
          <a:lstStyle/>
          <a:p>
            <a:pPr algn="l"/>
            <a:r>
              <a:rPr lang="en-US" sz="3000" dirty="0"/>
              <a:t>At each node, compare:</a:t>
            </a:r>
          </a:p>
          <a:p>
            <a:pPr algn="l"/>
            <a:r>
              <a:rPr lang="en-US" sz="3000" dirty="0"/>
              <a:t>All features</a:t>
            </a:r>
          </a:p>
          <a:p>
            <a:pPr algn="l"/>
            <a:r>
              <a:rPr lang="en-US" sz="3000" dirty="0"/>
              <a:t>on All samples</a:t>
            </a:r>
          </a:p>
        </p:txBody>
      </p:sp>
    </p:spTree>
    <p:extLst>
      <p:ext uri="{BB962C8B-B14F-4D97-AF65-F5344CB8AC3E}">
        <p14:creationId xmlns:p14="http://schemas.microsoft.com/office/powerpoint/2010/main" val="2894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7" name="Picture 6">
            <a:extLst>
              <a:ext uri="{FF2B5EF4-FFF2-40B4-BE49-F238E27FC236}">
                <a16:creationId xmlns:a16="http://schemas.microsoft.com/office/drawing/2014/main" id="{D2048251-5C09-47C4-80A9-290D5AF7AEE6}"/>
              </a:ext>
            </a:extLst>
          </p:cNvPr>
          <p:cNvPicPr>
            <a:picLocks noChangeAspect="1"/>
          </p:cNvPicPr>
          <p:nvPr/>
        </p:nvPicPr>
        <p:blipFill>
          <a:blip r:embed="rId5"/>
          <a:stretch>
            <a:fillRect/>
          </a:stretch>
        </p:blipFill>
        <p:spPr>
          <a:xfrm>
            <a:off x="-2" y="3397852"/>
            <a:ext cx="12192000" cy="1448727"/>
          </a:xfrm>
          <a:prstGeom prst="rect">
            <a:avLst/>
          </a:prstGeom>
        </p:spPr>
      </p:pic>
      <p:pic>
        <p:nvPicPr>
          <p:cNvPr id="16" name="Picture 15"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428776D6-6268-4FA8-84BC-08DE84C8AC6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96990" y="2217521"/>
            <a:ext cx="11998013" cy="569788"/>
          </a:xfrm>
          <a:prstGeom prst="rect">
            <a:avLst/>
          </a:prstGeom>
        </p:spPr>
      </p:pic>
      <p:pic>
        <p:nvPicPr>
          <p:cNvPr id="9" name="Picture 8" descr="\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title="IguanaTex Bitmap Display">
            <a:extLst>
              <a:ext uri="{FF2B5EF4-FFF2-40B4-BE49-F238E27FC236}">
                <a16:creationId xmlns:a16="http://schemas.microsoft.com/office/drawing/2014/main" id="{82325413-EBBC-451A-9817-FE5E12513919}"/>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6991" y="5742016"/>
            <a:ext cx="11998013" cy="745353"/>
          </a:xfrm>
          <a:prstGeom prst="rect">
            <a:avLst/>
          </a:prstGeom>
        </p:spPr>
      </p:pic>
    </p:spTree>
    <p:extLst>
      <p:ext uri="{BB962C8B-B14F-4D97-AF65-F5344CB8AC3E}">
        <p14:creationId xmlns:p14="http://schemas.microsoft.com/office/powerpoint/2010/main" val="247124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846-4351-4D3E-B308-9FD9AD7356BF}"/>
              </a:ext>
            </a:extLst>
          </p:cNvPr>
          <p:cNvSpPr>
            <a:spLocks noGrp="1"/>
          </p:cNvSpPr>
          <p:nvPr>
            <p:ph type="title"/>
          </p:nvPr>
        </p:nvSpPr>
        <p:spPr/>
        <p:txBody>
          <a:bodyPr>
            <a:normAutofit/>
          </a:bodyPr>
          <a:lstStyle/>
          <a:p>
            <a:r>
              <a:rPr lang="en-US" sz="3600" dirty="0"/>
              <a:t>What are the steps to choose one ML method over another?</a:t>
            </a:r>
            <a:br>
              <a:rPr lang="en-US" sz="3600" dirty="0"/>
            </a:br>
            <a:r>
              <a:rPr lang="en-US" sz="3600" dirty="0"/>
              <a:t>how do we know whether a model will generalize well? </a:t>
            </a:r>
          </a:p>
        </p:txBody>
      </p:sp>
      <p:sp>
        <p:nvSpPr>
          <p:cNvPr id="3" name="Slide Number Placeholder 2">
            <a:extLst>
              <a:ext uri="{FF2B5EF4-FFF2-40B4-BE49-F238E27FC236}">
                <a16:creationId xmlns:a16="http://schemas.microsoft.com/office/drawing/2014/main" id="{EAA38057-8C4C-4F7B-BE10-775BE41A3365}"/>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F69BE616-E1B1-40FC-BF80-36837290A569}"/>
              </a:ext>
            </a:extLst>
          </p:cNvPr>
          <p:cNvSpPr txBox="1"/>
          <p:nvPr/>
        </p:nvSpPr>
        <p:spPr>
          <a:xfrm>
            <a:off x="0" y="2640563"/>
            <a:ext cx="12192000" cy="4247317"/>
          </a:xfrm>
          <a:prstGeom prst="rect">
            <a:avLst/>
          </a:prstGeom>
          <a:noFill/>
        </p:spPr>
        <p:txBody>
          <a:bodyPr wrap="square" rtlCol="0">
            <a:spAutoFit/>
          </a:bodyPr>
          <a:lstStyle/>
          <a:p>
            <a:pPr marL="514350" indent="-514350" algn="l">
              <a:buFont typeface="+mj-lt"/>
              <a:buAutoNum type="arabicPeriod"/>
            </a:pPr>
            <a:r>
              <a:rPr lang="en-US" sz="3000" dirty="0"/>
              <a:t>Use domain knowledge (how complex is the method vs env. problem?)</a:t>
            </a:r>
            <a:br>
              <a:rPr lang="en-US" sz="3000" dirty="0"/>
            </a:br>
            <a:r>
              <a:rPr lang="en-US" sz="3000" dirty="0"/>
              <a:t>&amp; Characteristic of the datasets (</a:t>
            </a:r>
            <a:r>
              <a:rPr lang="en-US" sz="3000" dirty="0">
                <a:latin typeface="+mj-lt"/>
              </a:rPr>
              <a:t>data size </a:t>
            </a:r>
            <a:r>
              <a:rPr lang="en-US" sz="3000" dirty="0">
                <a:latin typeface="+mj-lt"/>
                <a:cs typeface="Times New Roman" panose="02020603050405020304" pitchFamily="18" charset="0"/>
              </a:rPr>
              <a:t>↔ complexity)</a:t>
            </a:r>
          </a:p>
          <a:p>
            <a:pPr marL="514350" indent="-514350" algn="l">
              <a:buFont typeface="+mj-lt"/>
              <a:buAutoNum type="arabicPeriod"/>
            </a:pPr>
            <a:r>
              <a:rPr lang="en-US" sz="3000" dirty="0">
                <a:latin typeface="+mj-lt"/>
                <a:cs typeface="Times New Roman" panose="02020603050405020304" pitchFamily="18" charset="0"/>
              </a:rPr>
              <a:t>Pick a model and train it on the training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UNDERFITTING? Try a more complex model </a:t>
            </a:r>
            <a:r>
              <a:rPr lang="en-US" sz="3000" dirty="0">
                <a:latin typeface="+mj-lt"/>
                <a:cs typeface="Times New Roman" panose="02020603050405020304" pitchFamily="18" charset="0"/>
                <a:sym typeface="Wingdings" panose="05000000000000000000" pitchFamily="2" charset="2"/>
              </a:rPr>
              <a:t></a:t>
            </a:r>
            <a:endParaRPr lang="en-US" sz="3000" dirty="0">
              <a:latin typeface="+mj-lt"/>
              <a:cs typeface="Times New Roman" panose="02020603050405020304" pitchFamily="18" charset="0"/>
            </a:endParaRPr>
          </a:p>
          <a:p>
            <a:pPr marL="514350" indent="-514350" algn="l">
              <a:buFont typeface="+mj-lt"/>
              <a:buAutoNum type="arabicPeriod"/>
            </a:pPr>
            <a:r>
              <a:rPr lang="en-US" sz="3000" dirty="0">
                <a:latin typeface="+mj-lt"/>
                <a:cs typeface="Times New Roman" panose="02020603050405020304" pitchFamily="18" charset="0"/>
              </a:rPr>
              <a:t>(Optional) Adjust its hyperparameters on the validation set</a:t>
            </a:r>
          </a:p>
          <a:p>
            <a:pPr marL="514350" indent="-514350" algn="l">
              <a:buFont typeface="+mj-lt"/>
              <a:buAutoNum type="arabicPeriod"/>
            </a:pPr>
            <a:r>
              <a:rPr lang="en-US" sz="3000" dirty="0">
                <a:latin typeface="+mj-lt"/>
                <a:cs typeface="Times New Roman" panose="02020603050405020304" pitchFamily="18" charset="0"/>
              </a:rPr>
              <a:t>Evaluate on the test set (ideally a </a:t>
            </a:r>
            <a:r>
              <a:rPr lang="en-US" sz="3000" i="1" dirty="0">
                <a:latin typeface="+mj-lt"/>
                <a:cs typeface="Times New Roman" panose="02020603050405020304" pitchFamily="18" charset="0"/>
              </a:rPr>
              <a:t>generalization</a:t>
            </a:r>
            <a:r>
              <a:rPr lang="en-US" sz="3000" dirty="0">
                <a:latin typeface="+mj-lt"/>
                <a:cs typeface="Times New Roman" panose="02020603050405020304" pitchFamily="18" charset="0"/>
              </a:rPr>
              <a:t>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OVERFITTING? </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Regularize your model or try a (simpler) model </a:t>
            </a:r>
            <a:r>
              <a:rPr lang="en-US" sz="3000" dirty="0">
                <a:latin typeface="+mj-lt"/>
                <a:cs typeface="Times New Roman" panose="02020603050405020304" pitchFamily="18" charset="0"/>
                <a:sym typeface="Wingdings" panose="05000000000000000000" pitchFamily="2" charset="2"/>
              </a:rPr>
              <a:t></a:t>
            </a:r>
          </a:p>
          <a:p>
            <a:pPr algn="l"/>
            <a:r>
              <a:rPr lang="en-US" sz="3000" dirty="0">
                <a:latin typeface="+mj-lt"/>
                <a:cs typeface="Times New Roman" panose="02020603050405020304" pitchFamily="18" charset="0"/>
                <a:sym typeface="Wingdings" panose="05000000000000000000" pitchFamily="2" charset="2"/>
              </a:rPr>
              <a:t>→ Workflow from lecture 1 slides or </a:t>
            </a:r>
            <a:r>
              <a:rPr lang="en-US" sz="3000" dirty="0" err="1">
                <a:latin typeface="+mj-lt"/>
                <a:cs typeface="Times New Roman" panose="02020603050405020304" pitchFamily="18" charset="0"/>
                <a:sym typeface="Wingdings" panose="05000000000000000000" pitchFamily="2" charset="2"/>
              </a:rPr>
              <a:t>Géron</a:t>
            </a:r>
            <a:r>
              <a:rPr lang="en-US" sz="3000" dirty="0">
                <a:latin typeface="+mj-lt"/>
                <a:cs typeface="Times New Roman" panose="02020603050405020304" pitchFamily="18" charset="0"/>
                <a:sym typeface="Wingdings" panose="05000000000000000000" pitchFamily="2" charset="2"/>
              </a:rPr>
              <a:t> Ch2/Appendix B for more</a:t>
            </a:r>
            <a:endParaRPr lang="en-US" sz="3000" dirty="0">
              <a:latin typeface="+mj-lt"/>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8F487762-2D77-4438-8E23-8C337A537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109"/>
            <a:ext cx="659219" cy="659219"/>
          </a:xfrm>
          <a:prstGeom prst="rect">
            <a:avLst/>
          </a:prstGeom>
        </p:spPr>
      </p:pic>
      <p:pic>
        <p:nvPicPr>
          <p:cNvPr id="6" name="Picture 5" descr="Icon&#10;&#10;Description automatically generated">
            <a:extLst>
              <a:ext uri="{FF2B5EF4-FFF2-40B4-BE49-F238E27FC236}">
                <a16:creationId xmlns:a16="http://schemas.microsoft.com/office/drawing/2014/main" id="{6E6387A9-E563-4A66-BC21-70C55485D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2781" y="1556108"/>
            <a:ext cx="659219" cy="659219"/>
          </a:xfrm>
          <a:prstGeom prst="rect">
            <a:avLst/>
          </a:prstGeom>
        </p:spPr>
      </p:pic>
      <p:pic>
        <p:nvPicPr>
          <p:cNvPr id="8" name="Picture 7">
            <a:extLst>
              <a:ext uri="{FF2B5EF4-FFF2-40B4-BE49-F238E27FC236}">
                <a16:creationId xmlns:a16="http://schemas.microsoft.com/office/drawing/2014/main" id="{ED30409C-95B7-4D4F-AA02-725A61CA04E2}"/>
              </a:ext>
            </a:extLst>
          </p:cNvPr>
          <p:cNvPicPr>
            <a:picLocks noChangeAspect="1"/>
          </p:cNvPicPr>
          <p:nvPr/>
        </p:nvPicPr>
        <p:blipFill rotWithShape="1">
          <a:blip r:embed="rId3"/>
          <a:srcRect l="53111"/>
          <a:stretch/>
        </p:blipFill>
        <p:spPr>
          <a:xfrm>
            <a:off x="10217890" y="4767174"/>
            <a:ext cx="1974110" cy="1634431"/>
          </a:xfrm>
          <a:prstGeom prst="rect">
            <a:avLst/>
          </a:prstGeom>
        </p:spPr>
      </p:pic>
      <p:pic>
        <p:nvPicPr>
          <p:cNvPr id="10" name="Picture 9">
            <a:extLst>
              <a:ext uri="{FF2B5EF4-FFF2-40B4-BE49-F238E27FC236}">
                <a16:creationId xmlns:a16="http://schemas.microsoft.com/office/drawing/2014/main" id="{022A3A9D-679D-40DB-B3A5-452026105066}"/>
              </a:ext>
            </a:extLst>
          </p:cNvPr>
          <p:cNvPicPr>
            <a:picLocks noChangeAspect="1"/>
          </p:cNvPicPr>
          <p:nvPr/>
        </p:nvPicPr>
        <p:blipFill rotWithShape="1">
          <a:blip r:embed="rId3"/>
          <a:srcRect l="1570" r="46977"/>
          <a:stretch/>
        </p:blipFill>
        <p:spPr>
          <a:xfrm>
            <a:off x="10203878" y="3264195"/>
            <a:ext cx="1988120" cy="1500026"/>
          </a:xfrm>
          <a:prstGeom prst="rect">
            <a:avLst/>
          </a:prstGeom>
        </p:spPr>
      </p:pic>
    </p:spTree>
    <p:extLst>
      <p:ext uri="{BB962C8B-B14F-4D97-AF65-F5344CB8AC3E}">
        <p14:creationId xmlns:p14="http://schemas.microsoft.com/office/powerpoint/2010/main" val="21442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35-45: Random Forests &amp; Ensembles: The power of teamwork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Ch7):</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p:txBody>
      </p:sp>
    </p:spTree>
    <p:extLst>
      <p:ext uri="{BB962C8B-B14F-4D97-AF65-F5344CB8AC3E}">
        <p14:creationId xmlns:p14="http://schemas.microsoft.com/office/powerpoint/2010/main" val="19336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A892-71AA-4DCB-A956-76375A9106BA}"/>
              </a:ext>
            </a:extLst>
          </p:cNvPr>
          <p:cNvSpPr>
            <a:spLocks noGrp="1"/>
          </p:cNvSpPr>
          <p:nvPr>
            <p:ph type="title"/>
          </p:nvPr>
        </p:nvSpPr>
        <p:spPr>
          <a:xfrm>
            <a:off x="-2" y="1042632"/>
            <a:ext cx="12192000" cy="1217489"/>
          </a:xfrm>
        </p:spPr>
        <p:txBody>
          <a:bodyPr/>
          <a:lstStyle/>
          <a:p>
            <a:r>
              <a:rPr lang="en-US" dirty="0"/>
              <a:t>A random forest is an </a:t>
            </a:r>
            <a:r>
              <a:rPr lang="en-US" b="1" dirty="0"/>
              <a:t>ensemble</a:t>
            </a:r>
            <a:r>
              <a:rPr lang="en-US" dirty="0"/>
              <a:t> of decision trees</a:t>
            </a:r>
          </a:p>
        </p:txBody>
      </p:sp>
      <p:sp>
        <p:nvSpPr>
          <p:cNvPr id="3" name="Slide Number Placeholder 2">
            <a:extLst>
              <a:ext uri="{FF2B5EF4-FFF2-40B4-BE49-F238E27FC236}">
                <a16:creationId xmlns:a16="http://schemas.microsoft.com/office/drawing/2014/main" id="{4B463A75-7CAF-444B-AB95-D3E4F64C6F97}"/>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91BCA8B2-D8C8-4309-9A12-D00856D04EB3}"/>
              </a:ext>
            </a:extLst>
          </p:cNvPr>
          <p:cNvPicPr>
            <a:picLocks noChangeAspect="1"/>
          </p:cNvPicPr>
          <p:nvPr/>
        </p:nvPicPr>
        <p:blipFill>
          <a:blip r:embed="rId2"/>
          <a:stretch>
            <a:fillRect/>
          </a:stretch>
        </p:blipFill>
        <p:spPr>
          <a:xfrm>
            <a:off x="-2" y="2350523"/>
            <a:ext cx="5486402" cy="2391011"/>
          </a:xfrm>
          <a:prstGeom prst="rect">
            <a:avLst/>
          </a:prstGeom>
        </p:spPr>
      </p:pic>
      <p:pic>
        <p:nvPicPr>
          <p:cNvPr id="7" name="Picture 6">
            <a:extLst>
              <a:ext uri="{FF2B5EF4-FFF2-40B4-BE49-F238E27FC236}">
                <a16:creationId xmlns:a16="http://schemas.microsoft.com/office/drawing/2014/main" id="{DE914993-4A30-4FC3-A285-E11DE7E75750}"/>
              </a:ext>
            </a:extLst>
          </p:cNvPr>
          <p:cNvPicPr>
            <a:picLocks noChangeAspect="1"/>
          </p:cNvPicPr>
          <p:nvPr/>
        </p:nvPicPr>
        <p:blipFill>
          <a:blip r:embed="rId3"/>
          <a:stretch>
            <a:fillRect/>
          </a:stretch>
        </p:blipFill>
        <p:spPr>
          <a:xfrm>
            <a:off x="5486398" y="2350523"/>
            <a:ext cx="6705600" cy="3592991"/>
          </a:xfrm>
          <a:prstGeom prst="rect">
            <a:avLst/>
          </a:prstGeom>
        </p:spPr>
      </p:pic>
      <p:sp>
        <p:nvSpPr>
          <p:cNvPr id="8" name="TextBox 7">
            <a:extLst>
              <a:ext uri="{FF2B5EF4-FFF2-40B4-BE49-F238E27FC236}">
                <a16:creationId xmlns:a16="http://schemas.microsoft.com/office/drawing/2014/main" id="{EA705A7C-B3F5-41C4-AB7D-D8F0ADEE1571}"/>
              </a:ext>
            </a:extLst>
          </p:cNvPr>
          <p:cNvSpPr txBox="1"/>
          <p:nvPr/>
        </p:nvSpPr>
        <p:spPr>
          <a:xfrm>
            <a:off x="0" y="4741534"/>
            <a:ext cx="5423647" cy="1938992"/>
          </a:xfrm>
          <a:prstGeom prst="rect">
            <a:avLst/>
          </a:prstGeom>
          <a:noFill/>
        </p:spPr>
        <p:txBody>
          <a:bodyPr wrap="square" rtlCol="0">
            <a:spAutoFit/>
          </a:bodyPr>
          <a:lstStyle/>
          <a:p>
            <a:pPr algn="ctr"/>
            <a:r>
              <a:rPr lang="en-US" sz="3000" dirty="0"/>
              <a:t>Step 1: Train an ensemble of different models</a:t>
            </a:r>
          </a:p>
          <a:p>
            <a:pPr algn="ctr"/>
            <a:endParaRPr lang="en-US" sz="3000" dirty="0"/>
          </a:p>
          <a:p>
            <a:pPr algn="ctr"/>
            <a:r>
              <a:rPr lang="en-US" sz="3000" i="1" dirty="0"/>
              <a:t>Many ways of creating ensembles</a:t>
            </a:r>
          </a:p>
        </p:txBody>
      </p:sp>
      <p:sp>
        <p:nvSpPr>
          <p:cNvPr id="9" name="TextBox 8">
            <a:extLst>
              <a:ext uri="{FF2B5EF4-FFF2-40B4-BE49-F238E27FC236}">
                <a16:creationId xmlns:a16="http://schemas.microsoft.com/office/drawing/2014/main" id="{47A523DC-9934-4EA2-A789-AD7CBB2389A6}"/>
              </a:ext>
            </a:extLst>
          </p:cNvPr>
          <p:cNvSpPr txBox="1"/>
          <p:nvPr/>
        </p:nvSpPr>
        <p:spPr>
          <a:xfrm>
            <a:off x="5486398" y="5943514"/>
            <a:ext cx="6705599" cy="1015663"/>
          </a:xfrm>
          <a:prstGeom prst="rect">
            <a:avLst/>
          </a:prstGeom>
          <a:noFill/>
        </p:spPr>
        <p:txBody>
          <a:bodyPr wrap="square" rtlCol="0">
            <a:spAutoFit/>
          </a:bodyPr>
          <a:lstStyle/>
          <a:p>
            <a:pPr algn="ctr"/>
            <a:r>
              <a:rPr lang="en-US" sz="3000" dirty="0">
                <a:latin typeface="+mj-lt"/>
              </a:rPr>
              <a:t>Step 2: Make the ensemble vote</a:t>
            </a:r>
          </a:p>
          <a:p>
            <a:pPr algn="ctr"/>
            <a:r>
              <a:rPr lang="en-US" sz="3000" dirty="0">
                <a:latin typeface="+mj-lt"/>
              </a:rPr>
              <a:t>Hard voting </a:t>
            </a:r>
            <a:r>
              <a:rPr lang="en-US" sz="3000" dirty="0">
                <a:latin typeface="+mj-lt"/>
                <a:cs typeface="Times New Roman" panose="02020603050405020304" pitchFamily="18" charset="0"/>
              </a:rPr>
              <a:t>≠ Soft voting</a:t>
            </a:r>
            <a:endParaRPr lang="en-US" sz="3000" dirty="0">
              <a:latin typeface="+mj-lt"/>
            </a:endParaRPr>
          </a:p>
        </p:txBody>
      </p:sp>
    </p:spTree>
    <p:extLst>
      <p:ext uri="{BB962C8B-B14F-4D97-AF65-F5344CB8AC3E}">
        <p14:creationId xmlns:p14="http://schemas.microsoft.com/office/powerpoint/2010/main" val="186537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B706-0875-47AC-B633-9336EE8A44F0}"/>
              </a:ext>
            </a:extLst>
          </p:cNvPr>
          <p:cNvSpPr>
            <a:spLocks noGrp="1"/>
          </p:cNvSpPr>
          <p:nvPr>
            <p:ph type="ctrTitle"/>
          </p:nvPr>
        </p:nvSpPr>
        <p:spPr>
          <a:xfrm>
            <a:off x="-1" y="1122363"/>
            <a:ext cx="12280605" cy="1631470"/>
          </a:xfrm>
        </p:spPr>
        <p:txBody>
          <a:bodyPr>
            <a:normAutofit fontScale="90000"/>
          </a:bodyPr>
          <a:lstStyle/>
          <a:p>
            <a:r>
              <a:rPr lang="en-US" dirty="0"/>
              <a:t>Forking the Course’s Repository</a:t>
            </a:r>
            <a:br>
              <a:rPr lang="en-US" dirty="0"/>
            </a:br>
            <a:r>
              <a:rPr lang="en-US" dirty="0"/>
              <a:t>and Pushing your Exercises to GitHub</a:t>
            </a:r>
          </a:p>
        </p:txBody>
      </p:sp>
      <p:sp>
        <p:nvSpPr>
          <p:cNvPr id="3" name="Subtitle 2">
            <a:extLst>
              <a:ext uri="{FF2B5EF4-FFF2-40B4-BE49-F238E27FC236}">
                <a16:creationId xmlns:a16="http://schemas.microsoft.com/office/drawing/2014/main" id="{B78D2CCA-4298-4F98-80A1-75680EF85ED7}"/>
              </a:ext>
            </a:extLst>
          </p:cNvPr>
          <p:cNvSpPr>
            <a:spLocks noGrp="1"/>
          </p:cNvSpPr>
          <p:nvPr>
            <p:ph type="subTitle" idx="1"/>
          </p:nvPr>
        </p:nvSpPr>
        <p:spPr>
          <a:xfrm>
            <a:off x="0" y="2753833"/>
            <a:ext cx="12192000" cy="4104167"/>
          </a:xfrm>
        </p:spPr>
        <p:txBody>
          <a:bodyPr>
            <a:normAutofit fontScale="92500" lnSpcReduction="10000"/>
          </a:bodyPr>
          <a:lstStyle/>
          <a:p>
            <a:pPr marL="457200" indent="-457200">
              <a:buAutoNum type="arabicParenR"/>
            </a:pPr>
            <a:r>
              <a:rPr lang="en-US" dirty="0"/>
              <a:t>Fork the course’s GitHub Repository by clicking the following link: </a:t>
            </a:r>
            <a:r>
              <a:rPr lang="en-US" dirty="0">
                <a:hlinkClick r:id="rId3"/>
              </a:rPr>
              <a:t>https://github.com/tbeucler/2022_ML_EES</a:t>
            </a:r>
            <a:r>
              <a:rPr lang="en-US" dirty="0"/>
              <a:t> before clicking the fork button on the top-right of the screen, as shown in the picture below:</a:t>
            </a:r>
          </a:p>
          <a:p>
            <a:endParaRPr lang="en-US" dirty="0"/>
          </a:p>
          <a:p>
            <a:endParaRPr lang="en-US" dirty="0"/>
          </a:p>
          <a:p>
            <a:r>
              <a:rPr lang="en-US" dirty="0"/>
              <a:t>2) Using Moodle, open the “</a:t>
            </a:r>
            <a:r>
              <a:rPr lang="en-US" b="0" i="0" u="none" strike="noStrike" dirty="0">
                <a:solidFill>
                  <a:srgbClr val="1D2125"/>
                </a:solidFill>
                <a:effectLst/>
                <a:latin typeface="-apple-system"/>
                <a:hlinkClick r:id="rId4"/>
              </a:rPr>
              <a:t>Week_1_Lab_NotebookURL</a:t>
            </a:r>
            <a:r>
              <a:rPr lang="en-US" dirty="0"/>
              <a:t>”  link</a:t>
            </a:r>
          </a:p>
          <a:p>
            <a:r>
              <a:rPr lang="en-US" dirty="0"/>
              <a:t>3) Navigate to the first notebook: “S1_1_Classification” and make a few modifications</a:t>
            </a:r>
          </a:p>
          <a:p>
            <a:r>
              <a:rPr lang="en-US" dirty="0"/>
              <a:t>4) Navigate to the top-left “File” menu, then click “Save a Copy on GitHub”</a:t>
            </a:r>
          </a:p>
          <a:p>
            <a:r>
              <a:rPr lang="en-US" dirty="0"/>
              <a:t>5) Save the notebook to your </a:t>
            </a:r>
            <a:r>
              <a:rPr lang="en-US" b="1" dirty="0"/>
              <a:t>own</a:t>
            </a:r>
            <a:r>
              <a:rPr lang="en-US" dirty="0"/>
              <a:t> fork of the repo, with the name Exercises/S1_1_Classification, and write a meaningful commit message, e.g., “Completed exercise 1”</a:t>
            </a:r>
          </a:p>
          <a:p>
            <a:r>
              <a:rPr lang="en-US" dirty="0"/>
              <a:t>6) Navigate to your own GitHub profile, open the forked repo, &amp; you should see your modifications</a:t>
            </a:r>
          </a:p>
        </p:txBody>
      </p:sp>
      <p:sp>
        <p:nvSpPr>
          <p:cNvPr id="4" name="Slide Number Placeholder 3">
            <a:extLst>
              <a:ext uri="{FF2B5EF4-FFF2-40B4-BE49-F238E27FC236}">
                <a16:creationId xmlns:a16="http://schemas.microsoft.com/office/drawing/2014/main" id="{1E4DB98C-A54C-4CC6-A6C9-28C26579E08C}"/>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279EAA14-44C1-4569-8DEC-F9E066BF5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823" y="3623101"/>
            <a:ext cx="4848353" cy="754911"/>
          </a:xfrm>
          <a:prstGeom prst="rect">
            <a:avLst/>
          </a:prstGeom>
        </p:spPr>
      </p:pic>
    </p:spTree>
    <p:extLst>
      <p:ext uri="{BB962C8B-B14F-4D97-AF65-F5344CB8AC3E}">
        <p14:creationId xmlns:p14="http://schemas.microsoft.com/office/powerpoint/2010/main" val="383509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2E5A-0360-45BF-A8A7-957757CE517D}"/>
              </a:ext>
            </a:extLst>
          </p:cNvPr>
          <p:cNvSpPr>
            <a:spLocks noGrp="1"/>
          </p:cNvSpPr>
          <p:nvPr>
            <p:ph type="title"/>
          </p:nvPr>
        </p:nvSpPr>
        <p:spPr/>
        <p:txBody>
          <a:bodyPr>
            <a:normAutofit/>
          </a:bodyPr>
          <a:lstStyle/>
          <a:p>
            <a:r>
              <a:rPr lang="en-US" dirty="0"/>
              <a:t>Advantages of ensemble modeling</a:t>
            </a:r>
            <a:br>
              <a:rPr lang="en-US" dirty="0"/>
            </a:br>
            <a:r>
              <a:rPr lang="en-US" dirty="0"/>
              <a:t>Q) Why choose random forest over decision tree?</a:t>
            </a:r>
          </a:p>
        </p:txBody>
      </p:sp>
      <p:sp>
        <p:nvSpPr>
          <p:cNvPr id="3" name="Slide Number Placeholder 2">
            <a:extLst>
              <a:ext uri="{FF2B5EF4-FFF2-40B4-BE49-F238E27FC236}">
                <a16:creationId xmlns:a16="http://schemas.microsoft.com/office/drawing/2014/main" id="{3E574B3D-623C-418D-9BCA-3D7CFB5468C4}"/>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44CCEDEA-79E0-4161-AF87-0F927E68A4A3}"/>
              </a:ext>
            </a:extLst>
          </p:cNvPr>
          <p:cNvSpPr txBox="1"/>
          <p:nvPr/>
        </p:nvSpPr>
        <p:spPr>
          <a:xfrm>
            <a:off x="-2" y="2368195"/>
            <a:ext cx="12192000" cy="4247317"/>
          </a:xfrm>
          <a:prstGeom prst="rect">
            <a:avLst/>
          </a:prstGeom>
          <a:noFill/>
        </p:spPr>
        <p:txBody>
          <a:bodyPr wrap="square" rtlCol="0">
            <a:spAutoFit/>
          </a:bodyPr>
          <a:lstStyle/>
          <a:p>
            <a:pPr algn="l"/>
            <a:r>
              <a:rPr lang="en-US" sz="3000" u="sng" dirty="0"/>
              <a:t>Pros</a:t>
            </a:r>
            <a:r>
              <a:rPr lang="en-US" sz="3000" dirty="0"/>
              <a:t>:</a:t>
            </a:r>
          </a:p>
          <a:p>
            <a:pPr marL="457200" indent="-457200" algn="l">
              <a:buFont typeface="Arial" panose="020B0604020202020204" pitchFamily="34" charset="0"/>
              <a:buChar char="•"/>
            </a:pPr>
            <a:r>
              <a:rPr lang="en-US" sz="3000" dirty="0"/>
              <a:t>If models make different types of errors, ensemble </a:t>
            </a:r>
            <a:r>
              <a:rPr lang="en-US" sz="3000" i="1" dirty="0"/>
              <a:t>usually</a:t>
            </a:r>
            <a:r>
              <a:rPr lang="en-US" sz="3000" dirty="0"/>
              <a:t> more accurate</a:t>
            </a:r>
          </a:p>
          <a:p>
            <a:pPr marL="457200" indent="-457200" algn="l">
              <a:buFont typeface="Arial" panose="020B0604020202020204" pitchFamily="34" charset="0"/>
              <a:buChar char="•"/>
            </a:pPr>
            <a:r>
              <a:rPr lang="en-US" sz="3000" dirty="0"/>
              <a:t>More representation power than individual models</a:t>
            </a:r>
          </a:p>
          <a:p>
            <a:pPr marL="457200" indent="-457200" algn="l">
              <a:buFont typeface="Arial" panose="020B0604020202020204" pitchFamily="34" charset="0"/>
              <a:buChar char="•"/>
            </a:pPr>
            <a:r>
              <a:rPr lang="en-US" sz="3000" dirty="0"/>
              <a:t>Smoother predictions (less spread) </a:t>
            </a:r>
            <a:r>
              <a:rPr lang="en-US" sz="3000" dirty="0">
                <a:cs typeface="Times New Roman" panose="02020603050405020304" pitchFamily="18" charset="0"/>
              </a:rPr>
              <a:t>→ Increase in robustness</a:t>
            </a:r>
            <a:endParaRPr lang="en-US" sz="3000" dirty="0"/>
          </a:p>
          <a:p>
            <a:pPr marL="457200" indent="-457200" algn="l">
              <a:buFont typeface="Arial" panose="020B0604020202020204" pitchFamily="34" charset="0"/>
              <a:buChar char="•"/>
            </a:pPr>
            <a:r>
              <a:rPr lang="en-US" sz="3000" dirty="0"/>
              <a:t>Uncertainty quantification</a:t>
            </a:r>
          </a:p>
          <a:p>
            <a:pPr marL="457200" indent="-457200" algn="l">
              <a:buFont typeface="Arial" panose="020B0604020202020204" pitchFamily="34" charset="0"/>
              <a:buChar char="•"/>
            </a:pPr>
            <a:r>
              <a:rPr lang="en-US" sz="3000" dirty="0"/>
              <a:t>Probabilistic predictions</a:t>
            </a:r>
          </a:p>
          <a:p>
            <a:pPr marL="457200" indent="-457200" algn="l">
              <a:buFont typeface="Arial" panose="020B0604020202020204" pitchFamily="34" charset="0"/>
              <a:buChar char="•"/>
            </a:pPr>
            <a:endParaRPr lang="en-US" sz="3000" dirty="0"/>
          </a:p>
          <a:p>
            <a:pPr algn="l"/>
            <a:r>
              <a:rPr lang="en-US" sz="3000" u="sng" dirty="0"/>
              <a:t>Cons (Q = Why not always train ensemble models?)</a:t>
            </a:r>
            <a:r>
              <a:rPr lang="en-US" sz="3000" dirty="0"/>
              <a:t>:</a:t>
            </a:r>
          </a:p>
          <a:p>
            <a:pPr algn="l"/>
            <a:r>
              <a:rPr lang="en-US" sz="3000" dirty="0"/>
              <a:t>(1) Computationally expensive; (2) Less interpretable; (3) Can increase bias</a:t>
            </a:r>
          </a:p>
        </p:txBody>
      </p:sp>
    </p:spTree>
    <p:extLst>
      <p:ext uri="{BB962C8B-B14F-4D97-AF65-F5344CB8AC3E}">
        <p14:creationId xmlns:p14="http://schemas.microsoft.com/office/powerpoint/2010/main" val="8874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21</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15" descr="Icon&#10;&#10;Description automatically generated">
            <a:extLst>
              <a:ext uri="{FF2B5EF4-FFF2-40B4-BE49-F238E27FC236}">
                <a16:creationId xmlns:a16="http://schemas.microsoft.com/office/drawing/2014/main" id="{F436110E-8D73-49B1-AF29-F79FEA24E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06750"/>
            <a:ext cx="915958" cy="915958"/>
          </a:xfrm>
          <a:prstGeom prst="rect">
            <a:avLst/>
          </a:prstGeom>
        </p:spPr>
      </p:pic>
      <p:pic>
        <p:nvPicPr>
          <p:cNvPr id="17" name="Picture 16" descr="Icon&#10;&#10;Description automatically generated">
            <a:extLst>
              <a:ext uri="{FF2B5EF4-FFF2-40B4-BE49-F238E27FC236}">
                <a16:creationId xmlns:a16="http://schemas.microsoft.com/office/drawing/2014/main" id="{C286413D-6B41-44C8-8DDB-9D98D8B18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628" y="1106750"/>
            <a:ext cx="915958" cy="915958"/>
          </a:xfrm>
          <a:prstGeom prst="rect">
            <a:avLst/>
          </a:prstGeom>
        </p:spPr>
      </p:pic>
    </p:spTree>
    <p:extLst>
      <p:ext uri="{BB962C8B-B14F-4D97-AF65-F5344CB8AC3E}">
        <p14:creationId xmlns:p14="http://schemas.microsoft.com/office/powerpoint/2010/main" val="176521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669358" y="5024963"/>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8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23</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4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normAutofit/>
          </a:bodyPr>
          <a:lstStyle/>
          <a:p>
            <a:r>
              <a:rPr lang="en-US" dirty="0"/>
              <a:t>Bagging = Sampling </a:t>
            </a:r>
            <a:r>
              <a:rPr lang="en-US" i="1" dirty="0"/>
              <a:t>with</a:t>
            </a:r>
            <a:r>
              <a:rPr lang="en-US" dirty="0"/>
              <a:t> replacement (</a:t>
            </a:r>
            <a:r>
              <a:rPr lang="en-US" b="1" dirty="0"/>
              <a:t>small data</a:t>
            </a:r>
            <a:r>
              <a:rPr lang="en-US" dirty="0"/>
              <a: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24</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Icon&#10;&#10;Description automatically generated">
            <a:extLst>
              <a:ext uri="{FF2B5EF4-FFF2-40B4-BE49-F238E27FC236}">
                <a16:creationId xmlns:a16="http://schemas.microsoft.com/office/drawing/2014/main" id="{787EF857-A01F-4F41-8A8D-E8FD82A50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671" y="1657730"/>
            <a:ext cx="915958" cy="915958"/>
          </a:xfrm>
          <a:prstGeom prst="rect">
            <a:avLst/>
          </a:prstGeom>
        </p:spPr>
      </p:pic>
    </p:spTree>
    <p:extLst>
      <p:ext uri="{BB962C8B-B14F-4D97-AF65-F5344CB8AC3E}">
        <p14:creationId xmlns:p14="http://schemas.microsoft.com/office/powerpoint/2010/main" val="42534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lstStyle/>
          <a:p>
            <a:r>
              <a:rPr lang="en-US" dirty="0"/>
              <a:t>Feature Importance: Towards Interpretable Models</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a:extLst>
              <a:ext uri="{FF2B5EF4-FFF2-40B4-BE49-F238E27FC236}">
                <a16:creationId xmlns:a16="http://schemas.microsoft.com/office/drawing/2014/main" id="{522EF294-8645-42FE-98A1-B1198A54839A}"/>
              </a:ext>
            </a:extLst>
          </p:cNvPr>
          <p:cNvPicPr>
            <a:picLocks noChangeAspect="1"/>
          </p:cNvPicPr>
          <p:nvPr/>
        </p:nvPicPr>
        <p:blipFill>
          <a:blip r:embed="rId2"/>
          <a:stretch>
            <a:fillRect/>
          </a:stretch>
        </p:blipFill>
        <p:spPr>
          <a:xfrm>
            <a:off x="-2" y="2006600"/>
            <a:ext cx="5993940" cy="4851400"/>
          </a:xfrm>
          <a:prstGeom prst="rect">
            <a:avLst/>
          </a:prstGeom>
        </p:spPr>
      </p:pic>
      <p:pic>
        <p:nvPicPr>
          <p:cNvPr id="7" name="Picture 6">
            <a:extLst>
              <a:ext uri="{FF2B5EF4-FFF2-40B4-BE49-F238E27FC236}">
                <a16:creationId xmlns:a16="http://schemas.microsoft.com/office/drawing/2014/main" id="{8355C2CC-C779-4F49-ABCD-A61B56E6FDE1}"/>
              </a:ext>
            </a:extLst>
          </p:cNvPr>
          <p:cNvPicPr>
            <a:picLocks noChangeAspect="1"/>
          </p:cNvPicPr>
          <p:nvPr/>
        </p:nvPicPr>
        <p:blipFill>
          <a:blip r:embed="rId3"/>
          <a:stretch>
            <a:fillRect/>
          </a:stretch>
        </p:blipFill>
        <p:spPr>
          <a:xfrm>
            <a:off x="5803790" y="2345354"/>
            <a:ext cx="6388210" cy="4173892"/>
          </a:xfrm>
          <a:prstGeom prst="rect">
            <a:avLst/>
          </a:prstGeom>
        </p:spPr>
      </p:pic>
      <p:sp>
        <p:nvSpPr>
          <p:cNvPr id="8" name="Rectangle 7">
            <a:extLst>
              <a:ext uri="{FF2B5EF4-FFF2-40B4-BE49-F238E27FC236}">
                <a16:creationId xmlns:a16="http://schemas.microsoft.com/office/drawing/2014/main" id="{8A2A701C-9336-4BE1-84B6-220CA70DBB9B}"/>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HOML2 (</a:t>
            </a:r>
            <a:r>
              <a:rPr lang="en-US" i="1" kern="0" dirty="0" err="1"/>
              <a:t>Géron</a:t>
            </a:r>
            <a:r>
              <a:rPr lang="en-US" i="1" kern="0" dirty="0"/>
              <a:t>), Interpretable ML (Molnar)</a:t>
            </a:r>
            <a:endParaRPr kumimoji="0" lang="en-US" sz="1800" b="0" i="1" u="none" strike="noStrike" kern="0" cap="none" spc="0" normalizeH="0" baseline="0" noProof="0" dirty="0">
              <a:ln>
                <a:noFill/>
              </a:ln>
              <a:effectLst/>
              <a:uLnTx/>
              <a:uFillTx/>
            </a:endParaRPr>
          </a:p>
        </p:txBody>
      </p:sp>
      <p:sp>
        <p:nvSpPr>
          <p:cNvPr id="9" name="TextBox 8">
            <a:extLst>
              <a:ext uri="{FF2B5EF4-FFF2-40B4-BE49-F238E27FC236}">
                <a16:creationId xmlns:a16="http://schemas.microsoft.com/office/drawing/2014/main" id="{5A4D8B3C-4B32-4B4D-BCF6-65D82EB25E05}"/>
              </a:ext>
            </a:extLst>
          </p:cNvPr>
          <p:cNvSpPr txBox="1"/>
          <p:nvPr/>
        </p:nvSpPr>
        <p:spPr>
          <a:xfrm>
            <a:off x="5993939" y="1975922"/>
            <a:ext cx="6198062" cy="400110"/>
          </a:xfrm>
          <a:prstGeom prst="rect">
            <a:avLst/>
          </a:prstGeom>
          <a:noFill/>
        </p:spPr>
        <p:txBody>
          <a:bodyPr wrap="square" rtlCol="0">
            <a:spAutoFit/>
          </a:bodyPr>
          <a:lstStyle/>
          <a:p>
            <a:pPr algn="l"/>
            <a:r>
              <a:rPr lang="en-US" sz="2000" u="sng" dirty="0"/>
              <a:t>Random Forest</a:t>
            </a:r>
            <a:r>
              <a:rPr lang="en-US" sz="2000" dirty="0"/>
              <a:t>: Sample-averaged decreased Gini impurity</a:t>
            </a:r>
          </a:p>
        </p:txBody>
      </p:sp>
    </p:spTree>
    <p:extLst>
      <p:ext uri="{BB962C8B-B14F-4D97-AF65-F5344CB8AC3E}">
        <p14:creationId xmlns:p14="http://schemas.microsoft.com/office/powerpoint/2010/main" val="309634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26</a:t>
            </a:fld>
            <a:endParaRPr lang="en-US"/>
          </a:p>
        </p:txBody>
      </p:sp>
      <p:sp>
        <p:nvSpPr>
          <p:cNvPr id="11" name="TextBox 10">
            <a:extLst>
              <a:ext uri="{FF2B5EF4-FFF2-40B4-BE49-F238E27FC236}">
                <a16:creationId xmlns:a16="http://schemas.microsoft.com/office/drawing/2014/main" id="{13D6FA7C-3183-411A-9915-68E6D4CEEE32}"/>
              </a:ext>
            </a:extLst>
          </p:cNvPr>
          <p:cNvSpPr txBox="1"/>
          <p:nvPr/>
        </p:nvSpPr>
        <p:spPr>
          <a:xfrm>
            <a:off x="-2" y="1889035"/>
            <a:ext cx="6273800" cy="646331"/>
          </a:xfrm>
          <a:prstGeom prst="rect">
            <a:avLst/>
          </a:prstGeom>
          <a:noFill/>
        </p:spPr>
        <p:txBody>
          <a:bodyPr wrap="square">
            <a:spAutoFit/>
          </a:bodyPr>
          <a:lstStyle/>
          <a:p>
            <a:pPr algn="ctr"/>
            <a:r>
              <a:rPr lang="en-US" dirty="0"/>
              <a:t>When the computational or measurement cost is high, or when deciding what features to put in a model.</a:t>
            </a:r>
          </a:p>
        </p:txBody>
      </p:sp>
      <p:sp>
        <p:nvSpPr>
          <p:cNvPr id="15" name="TextBox 14">
            <a:extLst>
              <a:ext uri="{FF2B5EF4-FFF2-40B4-BE49-F238E27FC236}">
                <a16:creationId xmlns:a16="http://schemas.microsoft.com/office/drawing/2014/main" id="{0DC95B84-5C19-4CC5-A094-F51DDC898A9D}"/>
              </a:ext>
            </a:extLst>
          </p:cNvPr>
          <p:cNvSpPr txBox="1"/>
          <p:nvPr/>
        </p:nvSpPr>
        <p:spPr>
          <a:xfrm>
            <a:off x="5651498" y="4348353"/>
            <a:ext cx="6273800" cy="923330"/>
          </a:xfrm>
          <a:prstGeom prst="rect">
            <a:avLst/>
          </a:prstGeom>
          <a:noFill/>
        </p:spPr>
        <p:txBody>
          <a:bodyPr wrap="square">
            <a:spAutoFit/>
          </a:bodyPr>
          <a:lstStyle/>
          <a:p>
            <a:pPr algn="ctr"/>
            <a:r>
              <a:rPr lang="en-US" dirty="0"/>
              <a:t>The feature importance can give a better understanding of an environmental problem which can lead to improve the modeling process by focusing on those important features</a:t>
            </a:r>
          </a:p>
        </p:txBody>
      </p:sp>
      <p:sp>
        <p:nvSpPr>
          <p:cNvPr id="19" name="TextBox 18">
            <a:extLst>
              <a:ext uri="{FF2B5EF4-FFF2-40B4-BE49-F238E27FC236}">
                <a16:creationId xmlns:a16="http://schemas.microsoft.com/office/drawing/2014/main" id="{401BF93D-71F0-46CB-8928-BFA4B172DE2D}"/>
              </a:ext>
            </a:extLst>
          </p:cNvPr>
          <p:cNvSpPr txBox="1"/>
          <p:nvPr/>
        </p:nvSpPr>
        <p:spPr>
          <a:xfrm>
            <a:off x="0" y="3680118"/>
            <a:ext cx="6273800" cy="646331"/>
          </a:xfrm>
          <a:prstGeom prst="rect">
            <a:avLst/>
          </a:prstGeom>
          <a:noFill/>
        </p:spPr>
        <p:txBody>
          <a:bodyPr wrap="square">
            <a:spAutoFit/>
          </a:bodyPr>
          <a:lstStyle/>
          <a:p>
            <a:pPr algn="ctr"/>
            <a:r>
              <a:rPr lang="en-US" dirty="0"/>
              <a:t>It would be useful if we try to quantify the impact of more than two pollutant. So we can see which one will be more dangerous.</a:t>
            </a:r>
          </a:p>
        </p:txBody>
      </p:sp>
      <p:sp>
        <p:nvSpPr>
          <p:cNvPr id="23" name="TextBox 22">
            <a:extLst>
              <a:ext uri="{FF2B5EF4-FFF2-40B4-BE49-F238E27FC236}">
                <a16:creationId xmlns:a16="http://schemas.microsoft.com/office/drawing/2014/main" id="{6515E899-5102-4311-A516-57AA1783D0BC}"/>
              </a:ext>
            </a:extLst>
          </p:cNvPr>
          <p:cNvSpPr txBox="1"/>
          <p:nvPr/>
        </p:nvSpPr>
        <p:spPr>
          <a:xfrm>
            <a:off x="-177802" y="2723423"/>
            <a:ext cx="6273800" cy="646331"/>
          </a:xfrm>
          <a:prstGeom prst="rect">
            <a:avLst/>
          </a:prstGeom>
          <a:noFill/>
        </p:spPr>
        <p:txBody>
          <a:bodyPr wrap="square">
            <a:spAutoFit/>
          </a:bodyPr>
          <a:lstStyle/>
          <a:p>
            <a:pPr algn="ctr"/>
            <a:r>
              <a:rPr lang="en-US" dirty="0"/>
              <a:t>How and which environmental factors influence vegetation dynamics in a particular context?</a:t>
            </a:r>
          </a:p>
        </p:txBody>
      </p:sp>
      <p:sp>
        <p:nvSpPr>
          <p:cNvPr id="27" name="TextBox 26">
            <a:extLst>
              <a:ext uri="{FF2B5EF4-FFF2-40B4-BE49-F238E27FC236}">
                <a16:creationId xmlns:a16="http://schemas.microsoft.com/office/drawing/2014/main" id="{13F1E5AB-82FF-47FA-8A43-361484A156BC}"/>
              </a:ext>
            </a:extLst>
          </p:cNvPr>
          <p:cNvSpPr txBox="1"/>
          <p:nvPr/>
        </p:nvSpPr>
        <p:spPr>
          <a:xfrm>
            <a:off x="126998" y="5679384"/>
            <a:ext cx="6273800" cy="1200329"/>
          </a:xfrm>
          <a:prstGeom prst="rect">
            <a:avLst/>
          </a:prstGeom>
          <a:noFill/>
        </p:spPr>
        <p:txBody>
          <a:bodyPr wrap="square">
            <a:spAutoFit/>
          </a:bodyPr>
          <a:lstStyle/>
          <a:p>
            <a:pPr algn="ctr"/>
            <a:r>
              <a:rPr lang="en-US" dirty="0"/>
              <a:t>When developing a rainfall generator for cities for which many features are available and you want to know which ones will modify most the precipitation e.g. heat island, pollution sources, building geometry…</a:t>
            </a:r>
          </a:p>
        </p:txBody>
      </p:sp>
      <p:sp>
        <p:nvSpPr>
          <p:cNvPr id="31" name="TextBox 30">
            <a:extLst>
              <a:ext uri="{FF2B5EF4-FFF2-40B4-BE49-F238E27FC236}">
                <a16:creationId xmlns:a16="http://schemas.microsoft.com/office/drawing/2014/main" id="{93744501-B50E-409B-91F8-7DD39365F0B7}"/>
              </a:ext>
            </a:extLst>
          </p:cNvPr>
          <p:cNvSpPr txBox="1"/>
          <p:nvPr/>
        </p:nvSpPr>
        <p:spPr>
          <a:xfrm>
            <a:off x="6273798" y="3285554"/>
            <a:ext cx="6273800" cy="923330"/>
          </a:xfrm>
          <a:prstGeom prst="rect">
            <a:avLst/>
          </a:prstGeom>
          <a:noFill/>
        </p:spPr>
        <p:txBody>
          <a:bodyPr wrap="square">
            <a:spAutoFit/>
          </a:bodyPr>
          <a:lstStyle/>
          <a:p>
            <a:pPr algn="ctr"/>
            <a:r>
              <a:rPr lang="en-US" dirty="0"/>
              <a:t>Finding which features are important/relevant to explain the widening of a river (large wood accumulation, precipitations, erosion, riparian vegetation ,</a:t>
            </a:r>
            <a:r>
              <a:rPr lang="en-US" dirty="0" err="1"/>
              <a:t>etc</a:t>
            </a:r>
            <a:r>
              <a:rPr lang="en-US" dirty="0"/>
              <a:t>, )</a:t>
            </a:r>
          </a:p>
        </p:txBody>
      </p:sp>
      <p:sp>
        <p:nvSpPr>
          <p:cNvPr id="35" name="TextBox 34">
            <a:extLst>
              <a:ext uri="{FF2B5EF4-FFF2-40B4-BE49-F238E27FC236}">
                <a16:creationId xmlns:a16="http://schemas.microsoft.com/office/drawing/2014/main" id="{B1E84759-B077-405D-8858-08147D951196}"/>
              </a:ext>
            </a:extLst>
          </p:cNvPr>
          <p:cNvSpPr txBox="1"/>
          <p:nvPr/>
        </p:nvSpPr>
        <p:spPr>
          <a:xfrm>
            <a:off x="6604002" y="6114141"/>
            <a:ext cx="5587998" cy="369332"/>
          </a:xfrm>
          <a:prstGeom prst="rect">
            <a:avLst/>
          </a:prstGeom>
          <a:noFill/>
        </p:spPr>
        <p:txBody>
          <a:bodyPr wrap="square">
            <a:spAutoFit/>
          </a:bodyPr>
          <a:lstStyle/>
          <a:p>
            <a:pPr algn="ctr"/>
            <a:r>
              <a:rPr lang="en-US" dirty="0"/>
              <a:t>When we want to reduce the number of features.</a:t>
            </a:r>
          </a:p>
        </p:txBody>
      </p:sp>
      <p:sp>
        <p:nvSpPr>
          <p:cNvPr id="14" name="TextBox 13">
            <a:extLst>
              <a:ext uri="{FF2B5EF4-FFF2-40B4-BE49-F238E27FC236}">
                <a16:creationId xmlns:a16="http://schemas.microsoft.com/office/drawing/2014/main" id="{3D6B1765-1B2C-442C-8DC4-F78A98D0069C}"/>
              </a:ext>
            </a:extLst>
          </p:cNvPr>
          <p:cNvSpPr txBox="1"/>
          <p:nvPr/>
        </p:nvSpPr>
        <p:spPr>
          <a:xfrm>
            <a:off x="6095998" y="2243006"/>
            <a:ext cx="6362700" cy="923330"/>
          </a:xfrm>
          <a:prstGeom prst="rect">
            <a:avLst/>
          </a:prstGeom>
          <a:noFill/>
        </p:spPr>
        <p:txBody>
          <a:bodyPr wrap="square">
            <a:spAutoFit/>
          </a:bodyPr>
          <a:lstStyle/>
          <a:p>
            <a:pPr algn="ctr"/>
            <a:r>
              <a:rPr lang="en-US"/>
              <a:t>When predicting air pollution levels, knowing how the feature importance of different features (wind speed, wind direction, temperature) have on the prediction outcome. </a:t>
            </a:r>
            <a:endParaRPr lang="en-US" dirty="0"/>
          </a:p>
        </p:txBody>
      </p:sp>
      <p:sp>
        <p:nvSpPr>
          <p:cNvPr id="18" name="TextBox 17">
            <a:extLst>
              <a:ext uri="{FF2B5EF4-FFF2-40B4-BE49-F238E27FC236}">
                <a16:creationId xmlns:a16="http://schemas.microsoft.com/office/drawing/2014/main" id="{66392724-9897-4AF1-91D9-B1F2A4BDCC5A}"/>
              </a:ext>
            </a:extLst>
          </p:cNvPr>
          <p:cNvSpPr txBox="1"/>
          <p:nvPr/>
        </p:nvSpPr>
        <p:spPr>
          <a:xfrm>
            <a:off x="0" y="4541251"/>
            <a:ext cx="5134612" cy="923330"/>
          </a:xfrm>
          <a:prstGeom prst="rect">
            <a:avLst/>
          </a:prstGeom>
          <a:noFill/>
        </p:spPr>
        <p:txBody>
          <a:bodyPr wrap="square">
            <a:spAutoFit/>
          </a:bodyPr>
          <a:lstStyle/>
          <a:p>
            <a:pPr algn="ctr"/>
            <a:r>
              <a:rPr lang="en-US" dirty="0"/>
              <a:t>Determining which morphological aspects influence species classification, or which considerations influence the danger class of a natural hazard.</a:t>
            </a:r>
          </a:p>
        </p:txBody>
      </p:sp>
    </p:spTree>
    <p:extLst>
      <p:ext uri="{BB962C8B-B14F-4D97-AF65-F5344CB8AC3E}">
        <p14:creationId xmlns:p14="http://schemas.microsoft.com/office/powerpoint/2010/main" val="17422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6591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37" name="Picture 36">
            <a:extLst>
              <a:ext uri="{FF2B5EF4-FFF2-40B4-BE49-F238E27FC236}">
                <a16:creationId xmlns:a16="http://schemas.microsoft.com/office/drawing/2014/main" id="{BC8E73A1-43BA-467B-A382-C813E57CE2DF}"/>
              </a:ext>
            </a:extLst>
          </p:cNvPr>
          <p:cNvPicPr>
            <a:picLocks noChangeAspect="1"/>
          </p:cNvPicPr>
          <p:nvPr/>
        </p:nvPicPr>
        <p:blipFill>
          <a:blip r:embed="rId3"/>
          <a:stretch>
            <a:fillRect/>
          </a:stretch>
        </p:blipFill>
        <p:spPr>
          <a:xfrm>
            <a:off x="-2" y="1638300"/>
            <a:ext cx="12192000" cy="4840676"/>
          </a:xfrm>
          <a:prstGeom prst="rect">
            <a:avLst/>
          </a:prstGeom>
        </p:spPr>
      </p:pic>
      <p:sp>
        <p:nvSpPr>
          <p:cNvPr id="12" name="Rectangle 11">
            <a:extLst>
              <a:ext uri="{FF2B5EF4-FFF2-40B4-BE49-F238E27FC236}">
                <a16:creationId xmlns:a16="http://schemas.microsoft.com/office/drawing/2014/main" id="{BA50BAE1-5D4C-4966-AC38-B3739AC5174D}"/>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Ebert-Uphoff and Hilburn (2020)</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17220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(Stacked Generalization)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sp>
        <p:nvSpPr>
          <p:cNvPr id="6" name="Rectangle 5">
            <a:extLst>
              <a:ext uri="{FF2B5EF4-FFF2-40B4-BE49-F238E27FC236}">
                <a16:creationId xmlns:a16="http://schemas.microsoft.com/office/drawing/2014/main" id="{337A53B2-9206-4A89-A9B8-963F7BC44DB2}"/>
              </a:ext>
            </a:extLst>
          </p:cNvPr>
          <p:cNvSpPr/>
          <p:nvPr/>
        </p:nvSpPr>
        <p:spPr>
          <a:xfrm>
            <a:off x="-2" y="2273300"/>
            <a:ext cx="5331836"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A99F180-14E4-4EF8-93B2-D3CB1DD71119}"/>
              </a:ext>
            </a:extLst>
          </p:cNvPr>
          <p:cNvCxnSpPr/>
          <p:nvPr/>
        </p:nvCxnSpPr>
        <p:spPr>
          <a:xfrm flipH="1">
            <a:off x="5562600" y="4762500"/>
            <a:ext cx="173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7765DD-E7D2-4CB0-86AE-9C5468094357}"/>
              </a:ext>
            </a:extLst>
          </p:cNvPr>
          <p:cNvSpPr txBox="1"/>
          <p:nvPr/>
        </p:nvSpPr>
        <p:spPr>
          <a:xfrm>
            <a:off x="7366000" y="4565650"/>
            <a:ext cx="4825998" cy="1938992"/>
          </a:xfrm>
          <a:prstGeom prst="rect">
            <a:avLst/>
          </a:prstGeom>
          <a:noFill/>
        </p:spPr>
        <p:txBody>
          <a:bodyPr wrap="square" rtlCol="0">
            <a:spAutoFit/>
          </a:bodyPr>
          <a:lstStyle/>
          <a:p>
            <a:pPr algn="l"/>
            <a:r>
              <a:rPr lang="en-US" sz="3000" dirty="0"/>
              <a:t>What if model 2 is always bad in situation X?</a:t>
            </a:r>
            <a:br>
              <a:rPr lang="en-US" sz="3000" dirty="0"/>
            </a:br>
            <a:r>
              <a:rPr lang="en-US" sz="3000" dirty="0"/>
              <a:t>And model 3 is always bad in situation Y?</a:t>
            </a:r>
          </a:p>
        </p:txBody>
      </p:sp>
    </p:spTree>
    <p:extLst>
      <p:ext uri="{BB962C8B-B14F-4D97-AF65-F5344CB8AC3E}">
        <p14:creationId xmlns:p14="http://schemas.microsoft.com/office/powerpoint/2010/main" val="8537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pic>
        <p:nvPicPr>
          <p:cNvPr id="7" name="Picture 6">
            <a:extLst>
              <a:ext uri="{FF2B5EF4-FFF2-40B4-BE49-F238E27FC236}">
                <a16:creationId xmlns:a16="http://schemas.microsoft.com/office/drawing/2014/main" id="{B667CD1D-3550-48E8-B197-15E5FF0568AC}"/>
              </a:ext>
            </a:extLst>
          </p:cNvPr>
          <p:cNvPicPr>
            <a:picLocks noChangeAspect="1"/>
          </p:cNvPicPr>
          <p:nvPr/>
        </p:nvPicPr>
        <p:blipFill>
          <a:blip r:embed="rId3"/>
          <a:stretch>
            <a:fillRect/>
          </a:stretch>
        </p:blipFill>
        <p:spPr>
          <a:xfrm>
            <a:off x="7008161" y="2273300"/>
            <a:ext cx="5183837" cy="4584700"/>
          </a:xfrm>
          <a:prstGeom prst="rect">
            <a:avLst/>
          </a:prstGeom>
        </p:spPr>
      </p:pic>
    </p:spTree>
    <p:extLst>
      <p:ext uri="{BB962C8B-B14F-4D97-AF65-F5344CB8AC3E}">
        <p14:creationId xmlns:p14="http://schemas.microsoft.com/office/powerpoint/2010/main" val="255564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15-25: Support Vector Machines</a:t>
            </a:r>
            <a:br>
              <a:rPr lang="en-US" dirty="0"/>
            </a:br>
            <a:r>
              <a:rPr lang="en-US" dirty="0"/>
              <a:t>for Classification on Small Datasets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Ch5):</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5619-B33D-463D-A99A-48F6A03B20BB}"/>
              </a:ext>
            </a:extLst>
          </p:cNvPr>
          <p:cNvSpPr>
            <a:spLocks noGrp="1"/>
          </p:cNvSpPr>
          <p:nvPr>
            <p:ph type="title"/>
          </p:nvPr>
        </p:nvSpPr>
        <p:spPr/>
        <p:txBody>
          <a:bodyPr/>
          <a:lstStyle/>
          <a:p>
            <a:r>
              <a:rPr lang="en-US" dirty="0"/>
              <a:t>Boosting = Combining weak learners into strong one</a:t>
            </a:r>
            <a:br>
              <a:rPr lang="en-US" dirty="0"/>
            </a:br>
            <a:r>
              <a:rPr lang="en-US" dirty="0"/>
              <a:t>by </a:t>
            </a:r>
            <a:r>
              <a:rPr lang="en-US" i="1" dirty="0"/>
              <a:t>sequentially correcting</a:t>
            </a:r>
            <a:r>
              <a:rPr lang="en-US" dirty="0"/>
              <a:t> </a:t>
            </a:r>
            <a:r>
              <a:rPr lang="en-US" i="1" dirty="0"/>
              <a:t>preceding predictions</a:t>
            </a:r>
          </a:p>
        </p:txBody>
      </p:sp>
      <p:sp>
        <p:nvSpPr>
          <p:cNvPr id="3" name="Slide Number Placeholder 2">
            <a:extLst>
              <a:ext uri="{FF2B5EF4-FFF2-40B4-BE49-F238E27FC236}">
                <a16:creationId xmlns:a16="http://schemas.microsoft.com/office/drawing/2014/main" id="{EB0B4F43-4354-47FB-9093-EC238AB71954}"/>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5" name="Picture 4">
            <a:extLst>
              <a:ext uri="{FF2B5EF4-FFF2-40B4-BE49-F238E27FC236}">
                <a16:creationId xmlns:a16="http://schemas.microsoft.com/office/drawing/2014/main" id="{9DAFD3E6-62FE-4982-ACC2-F492ED28147F}"/>
              </a:ext>
            </a:extLst>
          </p:cNvPr>
          <p:cNvPicPr>
            <a:picLocks noChangeAspect="1"/>
          </p:cNvPicPr>
          <p:nvPr/>
        </p:nvPicPr>
        <p:blipFill>
          <a:blip r:embed="rId2"/>
          <a:stretch>
            <a:fillRect/>
          </a:stretch>
        </p:blipFill>
        <p:spPr>
          <a:xfrm>
            <a:off x="0" y="2577662"/>
            <a:ext cx="6488798" cy="3824287"/>
          </a:xfrm>
          <a:prstGeom prst="rect">
            <a:avLst/>
          </a:prstGeom>
        </p:spPr>
      </p:pic>
      <p:pic>
        <p:nvPicPr>
          <p:cNvPr id="9" name="Picture 8" descr="A picture containing text, tableware, dishware, plate&#10;&#10;Description automatically generated">
            <a:extLst>
              <a:ext uri="{FF2B5EF4-FFF2-40B4-BE49-F238E27FC236}">
                <a16:creationId xmlns:a16="http://schemas.microsoft.com/office/drawing/2014/main" id="{E7024E3B-42C6-49AC-8CE5-793EADA22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649" y="4489805"/>
            <a:ext cx="4023358" cy="1548204"/>
          </a:xfrm>
          <a:prstGeom prst="rect">
            <a:avLst/>
          </a:prstGeom>
        </p:spPr>
      </p:pic>
      <p:pic>
        <p:nvPicPr>
          <p:cNvPr id="13" name="Graphic 12">
            <a:extLst>
              <a:ext uri="{FF2B5EF4-FFF2-40B4-BE49-F238E27FC236}">
                <a16:creationId xmlns:a16="http://schemas.microsoft.com/office/drawing/2014/main" id="{508555E5-CB72-4FEB-8D9E-F3803B7AB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5120" y="2807288"/>
            <a:ext cx="5516880" cy="1243423"/>
          </a:xfrm>
          <a:prstGeom prst="rect">
            <a:avLst/>
          </a:prstGeom>
        </p:spPr>
      </p:pic>
      <p:sp>
        <p:nvSpPr>
          <p:cNvPr id="14" name="TextBox 13">
            <a:extLst>
              <a:ext uri="{FF2B5EF4-FFF2-40B4-BE49-F238E27FC236}">
                <a16:creationId xmlns:a16="http://schemas.microsoft.com/office/drawing/2014/main" id="{EC2259E6-63B4-4EAA-B36A-5F40F20317ED}"/>
              </a:ext>
            </a:extLst>
          </p:cNvPr>
          <p:cNvSpPr txBox="1"/>
          <p:nvPr/>
        </p:nvSpPr>
        <p:spPr>
          <a:xfrm>
            <a:off x="0" y="6401949"/>
            <a:ext cx="6781800" cy="553998"/>
          </a:xfrm>
          <a:prstGeom prst="rect">
            <a:avLst/>
          </a:prstGeom>
          <a:noFill/>
        </p:spPr>
        <p:txBody>
          <a:bodyPr wrap="square" rtlCol="0">
            <a:spAutoFit/>
          </a:bodyPr>
          <a:lstStyle/>
          <a:p>
            <a:pPr algn="l"/>
            <a:r>
              <a:rPr lang="en-US" sz="3000" dirty="0"/>
              <a:t>AdaBoost: Increase weights (misclassified)</a:t>
            </a:r>
          </a:p>
        </p:txBody>
      </p:sp>
      <p:sp>
        <p:nvSpPr>
          <p:cNvPr id="15" name="TextBox 14">
            <a:extLst>
              <a:ext uri="{FF2B5EF4-FFF2-40B4-BE49-F238E27FC236}">
                <a16:creationId xmlns:a16="http://schemas.microsoft.com/office/drawing/2014/main" id="{BF7727F5-FA96-4D55-A921-A84B947A8DC3}"/>
              </a:ext>
            </a:extLst>
          </p:cNvPr>
          <p:cNvSpPr txBox="1"/>
          <p:nvPr/>
        </p:nvSpPr>
        <p:spPr>
          <a:xfrm>
            <a:off x="6941820" y="6401949"/>
            <a:ext cx="4983480" cy="553998"/>
          </a:xfrm>
          <a:prstGeom prst="rect">
            <a:avLst/>
          </a:prstGeom>
          <a:noFill/>
        </p:spPr>
        <p:txBody>
          <a:bodyPr wrap="square" rtlCol="0">
            <a:spAutoFit/>
          </a:bodyPr>
          <a:lstStyle/>
          <a:p>
            <a:pPr algn="ctr"/>
            <a:r>
              <a:rPr lang="en-US" sz="3000" dirty="0"/>
              <a:t>Grad. Boosting: Train on </a:t>
            </a:r>
            <a:r>
              <a:rPr lang="en-US" sz="3000" dirty="0" err="1"/>
              <a:t>resid</a:t>
            </a:r>
            <a:r>
              <a:rPr lang="en-US" sz="3000" dirty="0"/>
              <a:t>.</a:t>
            </a:r>
          </a:p>
        </p:txBody>
      </p:sp>
      <p:pic>
        <p:nvPicPr>
          <p:cNvPr id="16" name="Picture 15" descr="Icon&#10;&#10;Description automatically generated">
            <a:extLst>
              <a:ext uri="{FF2B5EF4-FFF2-40B4-BE49-F238E27FC236}">
                <a16:creationId xmlns:a16="http://schemas.microsoft.com/office/drawing/2014/main" id="{E4670EE4-8D11-4519-94D9-066E4ABEB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661704"/>
            <a:ext cx="706491" cy="706491"/>
          </a:xfrm>
          <a:prstGeom prst="rect">
            <a:avLst/>
          </a:prstGeom>
        </p:spPr>
      </p:pic>
      <p:pic>
        <p:nvPicPr>
          <p:cNvPr id="17" name="Picture 16" descr="Icon&#10;&#10;Description automatically generated">
            <a:extLst>
              <a:ext uri="{FF2B5EF4-FFF2-40B4-BE49-F238E27FC236}">
                <a16:creationId xmlns:a16="http://schemas.microsoft.com/office/drawing/2014/main" id="{B70B7D92-F1D0-462A-B2B6-4E72C1AE9B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2054" y="1661703"/>
            <a:ext cx="706491" cy="706491"/>
          </a:xfrm>
          <a:prstGeom prst="rect">
            <a:avLst/>
          </a:prstGeom>
        </p:spPr>
      </p:pic>
    </p:spTree>
    <p:extLst>
      <p:ext uri="{BB962C8B-B14F-4D97-AF65-F5344CB8AC3E}">
        <p14:creationId xmlns:p14="http://schemas.microsoft.com/office/powerpoint/2010/main" val="14902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fontScale="90000"/>
          </a:bodyPr>
          <a:lstStyle/>
          <a:p>
            <a:r>
              <a:rPr lang="en-US" dirty="0"/>
              <a:t>Min 45-60: </a:t>
            </a:r>
            <a:br>
              <a:rPr lang="en-US" dirty="0"/>
            </a:br>
            <a:r>
              <a:rPr lang="en-US" dirty="0"/>
              <a:t>Moodle Quiz (5 questions, 15 min)</a:t>
            </a:r>
            <a:br>
              <a:rPr lang="en-US" dirty="0"/>
            </a:br>
            <a:r>
              <a:rPr lang="en-US" dirty="0"/>
              <a:t>⚠️ The quiz has 2 pages ⚠️</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602038"/>
            <a:ext cx="12192000" cy="3255962"/>
          </a:xfrm>
        </p:spPr>
        <p:txBody>
          <a:bodyPr>
            <a:normAutofit/>
          </a:bodyPr>
          <a:lstStyle/>
          <a:p>
            <a:r>
              <a:rPr lang="en-US" u="sng" dirty="0"/>
              <a:t>Learning Objectives</a:t>
            </a:r>
            <a:r>
              <a:rPr lang="en-US" dirty="0"/>
              <a:t> (Moodle Quiz at Min 45 on </a:t>
            </a:r>
            <a:r>
              <a:rPr lang="en-US" dirty="0" err="1"/>
              <a:t>Géron</a:t>
            </a:r>
            <a:r>
              <a:rPr lang="en-US" dirty="0"/>
              <a:t> Ch5+6+7):</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341014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5741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29442"/>
            <a:ext cx="12192000" cy="1849437"/>
          </a:xfrm>
        </p:spPr>
        <p:txBody>
          <a:bodyPr>
            <a:normAutofit/>
          </a:bodyPr>
          <a:lstStyle/>
          <a:p>
            <a:r>
              <a:rPr lang="en-US" dirty="0"/>
              <a:t>Min 75-110: Susceptibility mapping</a:t>
            </a:r>
            <a:br>
              <a:rPr lang="en-US" dirty="0"/>
            </a:br>
            <a:r>
              <a:rPr lang="en-US" dirty="0"/>
              <a:t>of Environmental Hazards using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3" name="TextBox 2">
            <a:extLst>
              <a:ext uri="{FF2B5EF4-FFF2-40B4-BE49-F238E27FC236}">
                <a16:creationId xmlns:a16="http://schemas.microsoft.com/office/drawing/2014/main" id="{F2AFF290-DFB6-4DCE-BED1-FCE98D490E29}"/>
              </a:ext>
            </a:extLst>
          </p:cNvPr>
          <p:cNvSpPr txBox="1"/>
          <p:nvPr/>
        </p:nvSpPr>
        <p:spPr>
          <a:xfrm>
            <a:off x="4955458" y="3429000"/>
            <a:ext cx="1784555" cy="553998"/>
          </a:xfrm>
          <a:prstGeom prst="rect">
            <a:avLst/>
          </a:prstGeom>
          <a:noFill/>
        </p:spPr>
        <p:txBody>
          <a:bodyPr wrap="square" rtlCol="0">
            <a:spAutoFit/>
          </a:bodyPr>
          <a:lstStyle/>
          <a:p>
            <a:pPr algn="l"/>
            <a:r>
              <a:rPr lang="en-US" sz="3000" dirty="0"/>
              <a:t>Image</a:t>
            </a:r>
          </a:p>
        </p:txBody>
      </p:sp>
      <p:sp>
        <p:nvSpPr>
          <p:cNvPr id="5" name="TextBox 4">
            <a:extLst>
              <a:ext uri="{FF2B5EF4-FFF2-40B4-BE49-F238E27FC236}">
                <a16:creationId xmlns:a16="http://schemas.microsoft.com/office/drawing/2014/main" id="{4242CA6A-2FF3-4C9D-A7F3-451A15E4C381}"/>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susceptibility map?</a:t>
            </a:r>
          </a:p>
        </p:txBody>
      </p:sp>
      <p:pic>
        <p:nvPicPr>
          <p:cNvPr id="7" name="Picture 6" descr="A helicopter flying over a forest&#10;&#10;Description automatically generated">
            <a:extLst>
              <a:ext uri="{FF2B5EF4-FFF2-40B4-BE49-F238E27FC236}">
                <a16:creationId xmlns:a16="http://schemas.microsoft.com/office/drawing/2014/main" id="{A3DCADBE-6BE9-4444-A2D1-9889805DAE25}"/>
              </a:ext>
            </a:extLst>
          </p:cNvPr>
          <p:cNvPicPr>
            <a:picLocks noChangeAspect="1"/>
          </p:cNvPicPr>
          <p:nvPr/>
        </p:nvPicPr>
        <p:blipFill rotWithShape="1">
          <a:blip r:embed="rId2">
            <a:extLst>
              <a:ext uri="{28A0092B-C50C-407E-A947-70E740481C1C}">
                <a14:useLocalDpi xmlns:a14="http://schemas.microsoft.com/office/drawing/2010/main" val="0"/>
              </a:ext>
            </a:extLst>
          </a:blip>
          <a:srcRect t="11676" b="56005"/>
          <a:stretch/>
        </p:blipFill>
        <p:spPr>
          <a:xfrm>
            <a:off x="-1" y="2753831"/>
            <a:ext cx="12192000" cy="2626841"/>
          </a:xfrm>
          <a:prstGeom prst="rect">
            <a:avLst/>
          </a:prstGeom>
        </p:spPr>
      </p:pic>
      <p:sp>
        <p:nvSpPr>
          <p:cNvPr id="8" name="Rectangle 7">
            <a:extLst>
              <a:ext uri="{FF2B5EF4-FFF2-40B4-BE49-F238E27FC236}">
                <a16:creationId xmlns:a16="http://schemas.microsoft.com/office/drawing/2014/main" id="{86097C8F-81B0-4D45-BEB9-01644163AF7D}"/>
              </a:ext>
            </a:extLst>
          </p:cNvPr>
          <p:cNvSpPr/>
          <p:nvPr/>
        </p:nvSpPr>
        <p:spPr>
          <a:xfrm>
            <a:off x="6596059" y="6488668"/>
            <a:ext cx="5595941" cy="646331"/>
          </a:xfrm>
          <a:prstGeom prst="rect">
            <a:avLst/>
          </a:prstGeom>
        </p:spPr>
        <p:txBody>
          <a:bodyPr wrap="square">
            <a:spAutoFit/>
          </a:bodyPr>
          <a:lstStyle/>
          <a:p>
            <a:pPr algn="r" defTabSz="914400">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b="0" i="0" u="none" strike="noStrike" dirty="0">
                <a:solidFill>
                  <a:srgbClr val="0D66D0"/>
                </a:solidFill>
                <a:effectLst/>
                <a:latin typeface="adobe-clean"/>
                <a:hlinkClick r:id="rId3"/>
              </a:rPr>
              <a:t>edb3_16</a:t>
            </a:r>
            <a:endParaRPr lang="en-US" b="0" i="0" dirty="0">
              <a:solidFill>
                <a:srgbClr val="000000"/>
              </a:solidFill>
              <a:effectLst/>
              <a:latin typeface="adobe-clean"/>
            </a:endParaRPr>
          </a:p>
          <a:p>
            <a:pPr lvl="0" algn="r" defTabSz="914400">
              <a:defRPr/>
            </a:pP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9677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According to past data, which </a:t>
            </a:r>
            <a:br>
              <a:rPr lang="en-US" dirty="0"/>
            </a:br>
            <a:r>
              <a:rPr lang="en-US" dirty="0"/>
              <a:t>locations of the Liguria region are </a:t>
            </a:r>
            <a:br>
              <a:rPr lang="en-US" dirty="0"/>
            </a:br>
            <a:r>
              <a:rPr lang="en-US" dirty="0"/>
              <a:t>most susceptible to wildfires?</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Traditional susceptibility maps are not informed by data</a:t>
            </a:r>
          </a:p>
          <a:p>
            <a:pPr algn="l"/>
            <a:r>
              <a:rPr lang="en-US" sz="3000" dirty="0"/>
              <a:t>- Statistical models only use a few years &amp; do not separate by seasons</a:t>
            </a:r>
            <a:br>
              <a:rPr lang="en-US" sz="3000" dirty="0"/>
            </a:br>
            <a:endParaRPr lang="en-US" sz="3000" dirty="0"/>
          </a:p>
          <a:p>
            <a:pPr algn="l"/>
            <a:r>
              <a:rPr lang="en-US" sz="3000" u="sng" dirty="0"/>
              <a:t>Idea</a:t>
            </a:r>
            <a:r>
              <a:rPr lang="en-US" sz="3000" dirty="0"/>
              <a:t>: Train random forest to detect wildfires for 21y &amp; use resulting </a:t>
            </a:r>
            <a:r>
              <a:rPr lang="en-US" sz="3000" dirty="0" err="1"/>
              <a:t>probab</a:t>
            </a:r>
            <a:r>
              <a:rPr lang="en-US" sz="3000" dirty="0"/>
              <a:t>.</a:t>
            </a:r>
          </a:p>
          <a:p>
            <a:pPr algn="l"/>
            <a:br>
              <a:rPr lang="en-US" sz="3000" dirty="0"/>
            </a:br>
            <a:r>
              <a:rPr lang="en-US" sz="3000" u="sng" dirty="0"/>
              <a:t>Result</a:t>
            </a:r>
            <a:r>
              <a:rPr lang="en-US" sz="3000" dirty="0"/>
              <a:t>: Susceptibility map indicating likelihood of wildfire events </a:t>
            </a:r>
          </a:p>
        </p:txBody>
      </p:sp>
    </p:spTree>
    <p:extLst>
      <p:ext uri="{BB962C8B-B14F-4D97-AF65-F5344CB8AC3E}">
        <p14:creationId xmlns:p14="http://schemas.microsoft.com/office/powerpoint/2010/main" val="8583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1ECD-36D9-4E6F-AF20-B1C1F19D2240}"/>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D7D9B2E6-0B2F-4E5F-9218-369AC3FFB9CB}"/>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6" name="TextBox 5">
            <a:extLst>
              <a:ext uri="{FF2B5EF4-FFF2-40B4-BE49-F238E27FC236}">
                <a16:creationId xmlns:a16="http://schemas.microsoft.com/office/drawing/2014/main" id="{7791E34D-5477-42E6-8790-7BE52A54EA85}"/>
              </a:ext>
            </a:extLst>
          </p:cNvPr>
          <p:cNvSpPr txBox="1"/>
          <p:nvPr/>
        </p:nvSpPr>
        <p:spPr>
          <a:xfrm>
            <a:off x="2" y="2029716"/>
            <a:ext cx="12191998" cy="4524315"/>
          </a:xfrm>
          <a:prstGeom prst="rect">
            <a:avLst/>
          </a:prstGeom>
          <a:noFill/>
        </p:spPr>
        <p:txBody>
          <a:bodyPr wrap="square">
            <a:spAutoFit/>
          </a:bodyPr>
          <a:lstStyle/>
          <a:p>
            <a:r>
              <a:rPr lang="en-US" dirty="0"/>
              <a:t>Is machine learning also commonly used to predict landslides, avalanches, rockslides, mudslides, floods and </a:t>
            </a:r>
            <a:r>
              <a:rPr lang="en-US" dirty="0" err="1"/>
              <a:t>tidlewaves</a:t>
            </a:r>
            <a:r>
              <a:rPr lang="en-US" dirty="0"/>
              <a:t> ? </a:t>
            </a:r>
          </a:p>
          <a:p>
            <a:r>
              <a:rPr lang="en-US" dirty="0"/>
              <a:t>Know that the susceptibility is mapped, how can we use it to prevent the wildfires ? </a:t>
            </a:r>
          </a:p>
          <a:p>
            <a:r>
              <a:rPr lang="en-US" dirty="0"/>
              <a:t>How does the amount of time spent implementing a ML algorithm for susceptibility mapping compare to time spent on traditional susceptibility mapping methods (</a:t>
            </a:r>
            <a:r>
              <a:rPr lang="en-US" dirty="0" err="1"/>
              <a:t>ie</a:t>
            </a:r>
            <a:r>
              <a:rPr lang="en-US" dirty="0"/>
              <a:t>. physically based models integrated into GIS)? </a:t>
            </a:r>
          </a:p>
          <a:p>
            <a:r>
              <a:rPr lang="en-US" dirty="0"/>
              <a:t>I didn't understand well the manipulation with the k-fold cross validation.</a:t>
            </a:r>
          </a:p>
          <a:p>
            <a:r>
              <a:rPr lang="en-US" dirty="0"/>
              <a:t>this study was done in a region in Italy- would it be easy to use it to predict susceptibility in other areas/has it been used in other areas of the world and how big of an area could it be used on at once?</a:t>
            </a:r>
          </a:p>
          <a:p>
            <a:r>
              <a:rPr lang="en-US" dirty="0"/>
              <a:t>can you explain question 4.2 please?</a:t>
            </a:r>
          </a:p>
          <a:p>
            <a:r>
              <a:rPr lang="en-US" dirty="0"/>
              <a:t>Could you have done a paper like this and come up with the same results without machine learning?</a:t>
            </a:r>
          </a:p>
          <a:p>
            <a:r>
              <a:rPr lang="en-US" dirty="0"/>
              <a:t>Did you test the model with spatial blocks of different sizes ? What is the result and why 15km by 15km.</a:t>
            </a:r>
          </a:p>
          <a:p>
            <a:r>
              <a:rPr lang="en-US" dirty="0"/>
              <a:t>Do you enjoy machine learning ?</a:t>
            </a:r>
          </a:p>
          <a:p>
            <a:r>
              <a:rPr lang="en-US" dirty="0"/>
              <a:t>How easily can this method be transformed into other natural hazards, like avalanches?</a:t>
            </a:r>
          </a:p>
          <a:p>
            <a:r>
              <a:rPr lang="en-US" dirty="0"/>
              <a:t>the comparison is interesting on the figure 4, but since the probability of fire should be way higher in the summer, shouldn't we adapt both graphs and express this greater risk?</a:t>
            </a:r>
          </a:p>
          <a:p>
            <a:r>
              <a:rPr lang="en-US" dirty="0"/>
              <a:t>What are the main questions related to the choice of the different model</a:t>
            </a:r>
          </a:p>
          <a:p>
            <a:r>
              <a:rPr lang="en-US" dirty="0"/>
              <a:t>Did this map was finally used by firefighters department in the studied region ?</a:t>
            </a:r>
          </a:p>
        </p:txBody>
      </p:sp>
    </p:spTree>
    <p:extLst>
      <p:ext uri="{BB962C8B-B14F-4D97-AF65-F5344CB8AC3E}">
        <p14:creationId xmlns:p14="http://schemas.microsoft.com/office/powerpoint/2010/main" val="23430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1239-8286-4BC2-977F-54758E4A4A53}"/>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FB1AA8C-2175-4B72-A2BD-A5362A35D056}"/>
              </a:ext>
            </a:extLst>
          </p:cNvPr>
          <p:cNvSpPr>
            <a:spLocks noGrp="1"/>
          </p:cNvSpPr>
          <p:nvPr>
            <p:ph type="sldNum" sz="quarter" idx="12"/>
          </p:nvPr>
        </p:nvSpPr>
        <p:spPr/>
        <p:txBody>
          <a:bodyPr/>
          <a:lstStyle/>
          <a:p>
            <a:fld id="{A5686A01-FA10-4E06-92C7-92734750F4C6}" type="slidenum">
              <a:rPr lang="en-US" smtClean="0"/>
              <a:t>36</a:t>
            </a:fld>
            <a:endParaRPr lang="en-US"/>
          </a:p>
        </p:txBody>
      </p:sp>
      <p:sp>
        <p:nvSpPr>
          <p:cNvPr id="5" name="TextBox 4">
            <a:extLst>
              <a:ext uri="{FF2B5EF4-FFF2-40B4-BE49-F238E27FC236}">
                <a16:creationId xmlns:a16="http://schemas.microsoft.com/office/drawing/2014/main" id="{1C35E5F2-EAFA-4973-AEB0-73E9C572F7D8}"/>
              </a:ext>
            </a:extLst>
          </p:cNvPr>
          <p:cNvSpPr txBox="1"/>
          <p:nvPr/>
        </p:nvSpPr>
        <p:spPr>
          <a:xfrm>
            <a:off x="-2" y="3718679"/>
            <a:ext cx="12192000" cy="3139321"/>
          </a:xfrm>
          <a:prstGeom prst="rect">
            <a:avLst/>
          </a:prstGeom>
          <a:noFill/>
        </p:spPr>
        <p:txBody>
          <a:bodyPr wrap="square">
            <a:spAutoFit/>
          </a:bodyPr>
          <a:lstStyle/>
          <a:p>
            <a:r>
              <a:rPr lang="en-US" dirty="0"/>
              <a:t>Is this model also valid for others country or a new model has to be create again each time ?</a:t>
            </a:r>
          </a:p>
          <a:p>
            <a:r>
              <a:rPr lang="en-US" dirty="0"/>
              <a:t>Why was the data collected over a large time period , </a:t>
            </a:r>
            <a:r>
              <a:rPr lang="en-US" dirty="0" err="1"/>
              <a:t>i,e</a:t>
            </a:r>
            <a:r>
              <a:rPr lang="en-US" dirty="0"/>
              <a:t>., spanning a 21-year period (1997–2017). Would it have being better or worse to have less or more dataset temporally?</a:t>
            </a:r>
          </a:p>
          <a:p>
            <a:r>
              <a:rPr lang="en-US" dirty="0"/>
              <a:t>-</a:t>
            </a:r>
          </a:p>
          <a:p>
            <a:r>
              <a:rPr lang="en-US" dirty="0"/>
              <a:t>how wildfires evolved since 2017 and are they coherent with the maps?</a:t>
            </a:r>
          </a:p>
          <a:p>
            <a:r>
              <a:rPr lang="en-US" dirty="0"/>
              <a:t>No more time</a:t>
            </a:r>
          </a:p>
          <a:p>
            <a:r>
              <a:rPr lang="en-US" dirty="0"/>
              <a:t>Were these susceptibility maps effectively used by the Italian Fire fighters ? Did it show an important improvement in their fire fighting strategy?</a:t>
            </a:r>
          </a:p>
          <a:p>
            <a:r>
              <a:rPr lang="en-US" dirty="0"/>
              <a:t>Have you any post-2017 data to assess the evolution of wildfire management since then?</a:t>
            </a:r>
          </a:p>
          <a:p>
            <a:r>
              <a:rPr lang="en-US" dirty="0"/>
              <a:t>How do you decide on your parameters while making the susceptibility maps.</a:t>
            </a:r>
          </a:p>
          <a:p>
            <a:r>
              <a:rPr lang="en-US" dirty="0"/>
              <a:t>what's the advantage of using an increasing number of folds in the k-folds cross-validation in that study?</a:t>
            </a:r>
          </a:p>
        </p:txBody>
      </p:sp>
    </p:spTree>
    <p:extLst>
      <p:ext uri="{BB962C8B-B14F-4D97-AF65-F5344CB8AC3E}">
        <p14:creationId xmlns:p14="http://schemas.microsoft.com/office/powerpoint/2010/main" val="165077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110-120: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Kaggle,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38</a:t>
            </a:fld>
            <a:endParaRPr lang="en-US"/>
          </a:p>
        </p:txBody>
      </p:sp>
    </p:spTree>
    <p:extLst>
      <p:ext uri="{BB962C8B-B14F-4D97-AF65-F5344CB8AC3E}">
        <p14:creationId xmlns:p14="http://schemas.microsoft.com/office/powerpoint/2010/main" val="7859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409272"/>
          </a:xfrm>
        </p:spPr>
        <p:txBody>
          <a:bodyPr>
            <a:normAutofit/>
          </a:bodyPr>
          <a:lstStyle/>
          <a:p>
            <a:r>
              <a:rPr lang="en-US" dirty="0"/>
              <a:t>Question 3.3</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39</a:t>
            </a:fld>
            <a:endParaRPr lang="en-US"/>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746915"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726801"/>
            <a:ext cx="2666029" cy="1477328"/>
          </a:xfrm>
          <a:prstGeom prst="rect">
            <a:avLst/>
          </a:prstGeom>
          <a:noFill/>
        </p:spPr>
        <p:txBody>
          <a:bodyPr wrap="square" rtlCol="0">
            <a:spAutoFit/>
          </a:bodyPr>
          <a:lstStyle/>
          <a:p>
            <a:pPr algn="l"/>
            <a:r>
              <a:rPr lang="en-US" sz="3000" dirty="0"/>
              <a:t>Accuracy before decreasing complexity</a:t>
            </a:r>
          </a:p>
        </p:txBody>
      </p:sp>
      <p:sp>
        <p:nvSpPr>
          <p:cNvPr id="25" name="TextBox 24">
            <a:extLst>
              <a:ext uri="{FF2B5EF4-FFF2-40B4-BE49-F238E27FC236}">
                <a16:creationId xmlns:a16="http://schemas.microsoft.com/office/drawing/2014/main" id="{274CAF09-E2FB-4787-9371-C49F422C2641}"/>
              </a:ext>
            </a:extLst>
          </p:cNvPr>
          <p:cNvSpPr txBox="1"/>
          <p:nvPr/>
        </p:nvSpPr>
        <p:spPr>
          <a:xfrm>
            <a:off x="-2" y="5126808"/>
            <a:ext cx="2581157" cy="1477328"/>
          </a:xfrm>
          <a:prstGeom prst="rect">
            <a:avLst/>
          </a:prstGeom>
          <a:noFill/>
        </p:spPr>
        <p:txBody>
          <a:bodyPr wrap="square" rtlCol="0">
            <a:spAutoFit/>
          </a:bodyPr>
          <a:lstStyle/>
          <a:p>
            <a:pPr algn="l"/>
            <a:r>
              <a:rPr lang="en-US" sz="3000" dirty="0"/>
              <a:t>Accuracy after decreasing complexity</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746914" y="3085323"/>
            <a:ext cx="2752988"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0.92</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0.51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0.56</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0.21</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0.15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0.18</a:t>
            </a:r>
          </a:p>
        </p:txBody>
      </p:sp>
    </p:spTree>
    <p:extLst>
      <p:ext uri="{BB962C8B-B14F-4D97-AF65-F5344CB8AC3E}">
        <p14:creationId xmlns:p14="http://schemas.microsoft.com/office/powerpoint/2010/main" val="327403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FF47-9A4A-4D50-88C6-4C9A0B4CA51A}"/>
              </a:ext>
            </a:extLst>
          </p:cNvPr>
          <p:cNvSpPr>
            <a:spLocks noGrp="1"/>
          </p:cNvSpPr>
          <p:nvPr>
            <p:ph type="title"/>
          </p:nvPr>
        </p:nvSpPr>
        <p:spPr/>
        <p:txBody>
          <a:bodyPr/>
          <a:lstStyle/>
          <a:p>
            <a:r>
              <a:rPr lang="en-US" dirty="0"/>
              <a:t>What is a Support Vector Machine (SVM)?</a:t>
            </a:r>
          </a:p>
        </p:txBody>
      </p:sp>
      <p:sp>
        <p:nvSpPr>
          <p:cNvPr id="3" name="Slide Number Placeholder 2">
            <a:extLst>
              <a:ext uri="{FF2B5EF4-FFF2-40B4-BE49-F238E27FC236}">
                <a16:creationId xmlns:a16="http://schemas.microsoft.com/office/drawing/2014/main" id="{7784DB8D-9F51-4101-B2E3-E77C6C674E4F}"/>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5" name="Picture 4">
            <a:extLst>
              <a:ext uri="{FF2B5EF4-FFF2-40B4-BE49-F238E27FC236}">
                <a16:creationId xmlns:a16="http://schemas.microsoft.com/office/drawing/2014/main" id="{AA56E483-725F-4979-8D99-5C0B8E01C440}"/>
              </a:ext>
            </a:extLst>
          </p:cNvPr>
          <p:cNvPicPr>
            <a:picLocks noChangeAspect="1"/>
          </p:cNvPicPr>
          <p:nvPr/>
        </p:nvPicPr>
        <p:blipFill>
          <a:blip r:embed="rId3"/>
          <a:stretch>
            <a:fillRect/>
          </a:stretch>
        </p:blipFill>
        <p:spPr>
          <a:xfrm>
            <a:off x="-2" y="2648498"/>
            <a:ext cx="12192000" cy="3166870"/>
          </a:xfrm>
          <a:prstGeom prst="rect">
            <a:avLst/>
          </a:prstGeom>
        </p:spPr>
      </p:pic>
      <p:sp>
        <p:nvSpPr>
          <p:cNvPr id="6" name="Arrow: Right 5">
            <a:extLst>
              <a:ext uri="{FF2B5EF4-FFF2-40B4-BE49-F238E27FC236}">
                <a16:creationId xmlns:a16="http://schemas.microsoft.com/office/drawing/2014/main" id="{9C60BA97-6D3C-41F5-BD74-8CC8A6BF9DF0}"/>
              </a:ext>
            </a:extLst>
          </p:cNvPr>
          <p:cNvSpPr/>
          <p:nvPr/>
        </p:nvSpPr>
        <p:spPr>
          <a:xfrm rot="-1800000">
            <a:off x="8443260" y="3052168"/>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6FE4D5F-E93A-465F-9AC9-1CCC6238DDE8}"/>
              </a:ext>
            </a:extLst>
          </p:cNvPr>
          <p:cNvSpPr/>
          <p:nvPr/>
        </p:nvSpPr>
        <p:spPr>
          <a:xfrm rot="9000000">
            <a:off x="7848410" y="3389007"/>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071556-958A-4FF5-BC27-1CEF36518522}"/>
              </a:ext>
            </a:extLst>
          </p:cNvPr>
          <p:cNvSpPr txBox="1"/>
          <p:nvPr/>
        </p:nvSpPr>
        <p:spPr>
          <a:xfrm>
            <a:off x="6558116" y="2118845"/>
            <a:ext cx="5407742" cy="553998"/>
          </a:xfrm>
          <a:prstGeom prst="rect">
            <a:avLst/>
          </a:prstGeom>
          <a:noFill/>
        </p:spPr>
        <p:txBody>
          <a:bodyPr wrap="square" rtlCol="0">
            <a:spAutoFit/>
          </a:bodyPr>
          <a:lstStyle/>
          <a:p>
            <a:pPr algn="ctr"/>
            <a:r>
              <a:rPr lang="en-US" sz="3000" dirty="0">
                <a:solidFill>
                  <a:srgbClr val="3C9D3C"/>
                </a:solidFill>
              </a:rPr>
              <a:t>Goal = Widest Possible Street</a:t>
            </a:r>
          </a:p>
        </p:txBody>
      </p:sp>
      <p:cxnSp>
        <p:nvCxnSpPr>
          <p:cNvPr id="10" name="Straight Arrow Connector 9">
            <a:extLst>
              <a:ext uri="{FF2B5EF4-FFF2-40B4-BE49-F238E27FC236}">
                <a16:creationId xmlns:a16="http://schemas.microsoft.com/office/drawing/2014/main" id="{4471DDB1-EC9D-49B3-BF6D-A837C63B5FD0}"/>
              </a:ext>
            </a:extLst>
          </p:cNvPr>
          <p:cNvCxnSpPr>
            <a:cxnSpLocks/>
          </p:cNvCxnSpPr>
          <p:nvPr/>
        </p:nvCxnSpPr>
        <p:spPr>
          <a:xfrm flipV="1">
            <a:off x="8429713" y="4847303"/>
            <a:ext cx="0" cy="1396181"/>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01714C-31D5-46CE-AF57-6C9F1658E943}"/>
              </a:ext>
            </a:extLst>
          </p:cNvPr>
          <p:cNvCxnSpPr>
            <a:cxnSpLocks/>
          </p:cNvCxnSpPr>
          <p:nvPr/>
        </p:nvCxnSpPr>
        <p:spPr>
          <a:xfrm flipH="1" flipV="1">
            <a:off x="9610804" y="4031226"/>
            <a:ext cx="958873" cy="2359742"/>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6804C-0C6F-4F61-8632-A56524D4D5DD}"/>
              </a:ext>
            </a:extLst>
          </p:cNvPr>
          <p:cNvSpPr txBox="1"/>
          <p:nvPr/>
        </p:nvSpPr>
        <p:spPr>
          <a:xfrm>
            <a:off x="7964128" y="6322142"/>
            <a:ext cx="3008671" cy="553998"/>
          </a:xfrm>
          <a:prstGeom prst="rect">
            <a:avLst/>
          </a:prstGeom>
          <a:noFill/>
        </p:spPr>
        <p:txBody>
          <a:bodyPr wrap="square" rtlCol="0">
            <a:spAutoFit/>
          </a:bodyPr>
          <a:lstStyle/>
          <a:p>
            <a:pPr algn="ctr"/>
            <a:r>
              <a:rPr lang="en-US" sz="3000" dirty="0">
                <a:solidFill>
                  <a:srgbClr val="FFAAAA"/>
                </a:solidFill>
              </a:rPr>
              <a:t>“Support Vectors”</a:t>
            </a:r>
          </a:p>
        </p:txBody>
      </p:sp>
      <p:sp>
        <p:nvSpPr>
          <p:cNvPr id="18" name="Rectangle 17">
            <a:extLst>
              <a:ext uri="{FF2B5EF4-FFF2-40B4-BE49-F238E27FC236}">
                <a16:creationId xmlns:a16="http://schemas.microsoft.com/office/drawing/2014/main" id="{99121C80-B4A7-4536-95D2-8F90EB921A63}"/>
              </a:ext>
            </a:extLst>
          </p:cNvPr>
          <p:cNvSpPr/>
          <p:nvPr/>
        </p:nvSpPr>
        <p:spPr>
          <a:xfrm>
            <a:off x="6448097" y="2057400"/>
            <a:ext cx="5743901" cy="480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E831F8D-565C-4636-8B00-B4C9F46E1BC2}"/>
              </a:ext>
            </a:extLst>
          </p:cNvPr>
          <p:cNvCxnSpPr>
            <a:cxnSpLocks/>
          </p:cNvCxnSpPr>
          <p:nvPr/>
        </p:nvCxnSpPr>
        <p:spPr>
          <a:xfrm flipV="1">
            <a:off x="1950098" y="5159830"/>
            <a:ext cx="727788" cy="1231138"/>
          </a:xfrm>
          <a:prstGeom prst="straightConnector1">
            <a:avLst/>
          </a:prstGeom>
          <a:ln w="5715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6A73C4-62E4-41B1-8510-4A43D5C34768}"/>
              </a:ext>
            </a:extLst>
          </p:cNvPr>
          <p:cNvSpPr txBox="1"/>
          <p:nvPr/>
        </p:nvSpPr>
        <p:spPr>
          <a:xfrm>
            <a:off x="0" y="6322142"/>
            <a:ext cx="7044612" cy="553998"/>
          </a:xfrm>
          <a:prstGeom prst="rect">
            <a:avLst/>
          </a:prstGeom>
          <a:noFill/>
        </p:spPr>
        <p:txBody>
          <a:bodyPr wrap="square" rtlCol="0">
            <a:spAutoFit/>
          </a:bodyPr>
          <a:lstStyle/>
          <a:p>
            <a:pPr algn="l"/>
            <a:r>
              <a:rPr lang="en-US" sz="3000" dirty="0">
                <a:solidFill>
                  <a:srgbClr val="C218C2"/>
                </a:solidFill>
              </a:rPr>
              <a:t>How to choose the best decision boundary?</a:t>
            </a:r>
          </a:p>
        </p:txBody>
      </p:sp>
    </p:spTree>
    <p:extLst>
      <p:ext uri="{BB962C8B-B14F-4D97-AF65-F5344CB8AC3E}">
        <p14:creationId xmlns:p14="http://schemas.microsoft.com/office/powerpoint/2010/main" val="146617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6" grpId="0"/>
      <p:bldP spid="18"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5</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17" name="TextBox 16">
            <a:extLst>
              <a:ext uri="{FF2B5EF4-FFF2-40B4-BE49-F238E27FC236}">
                <a16:creationId xmlns:a16="http://schemas.microsoft.com/office/drawing/2014/main" id="{9294904D-5883-4C1A-B626-DC01A339485E}"/>
              </a:ext>
            </a:extLst>
          </p:cNvPr>
          <p:cNvSpPr txBox="1"/>
          <p:nvPr/>
        </p:nvSpPr>
        <p:spPr>
          <a:xfrm>
            <a:off x="6204857" y="1884785"/>
            <a:ext cx="6102220" cy="923330"/>
          </a:xfrm>
          <a:prstGeom prst="rect">
            <a:avLst/>
          </a:prstGeom>
          <a:noFill/>
        </p:spPr>
        <p:txBody>
          <a:bodyPr wrap="square">
            <a:spAutoFit/>
          </a:bodyPr>
          <a:lstStyle/>
          <a:p>
            <a:r>
              <a:rPr lang="en-US" dirty="0"/>
              <a:t>Reducing the hyperparameter C means that we tolerate more margin violations. This will bring about a </a:t>
            </a:r>
            <a:r>
              <a:rPr lang="en-US" b="1" dirty="0"/>
              <a:t>smoother decision boundary</a:t>
            </a:r>
            <a:r>
              <a:rPr lang="en-US" dirty="0"/>
              <a:t>, i.e., </a:t>
            </a:r>
            <a:r>
              <a:rPr lang="en-US" b="1" dirty="0"/>
              <a:t>regularization</a:t>
            </a:r>
            <a:r>
              <a:rPr lang="en-US" dirty="0"/>
              <a:t> of SVM model.</a:t>
            </a:r>
          </a:p>
        </p:txBody>
      </p:sp>
      <p:sp>
        <p:nvSpPr>
          <p:cNvPr id="21" name="TextBox 20">
            <a:extLst>
              <a:ext uri="{FF2B5EF4-FFF2-40B4-BE49-F238E27FC236}">
                <a16:creationId xmlns:a16="http://schemas.microsoft.com/office/drawing/2014/main" id="{D72781ED-42FE-42BA-8AE4-ECC15DE7E0FA}"/>
              </a:ext>
            </a:extLst>
          </p:cNvPr>
          <p:cNvSpPr txBox="1"/>
          <p:nvPr/>
        </p:nvSpPr>
        <p:spPr>
          <a:xfrm>
            <a:off x="6204857" y="3203319"/>
            <a:ext cx="5987141" cy="923330"/>
          </a:xfrm>
          <a:prstGeom prst="rect">
            <a:avLst/>
          </a:prstGeom>
          <a:noFill/>
        </p:spPr>
        <p:txBody>
          <a:bodyPr wrap="square">
            <a:spAutoFit/>
          </a:bodyPr>
          <a:lstStyle/>
          <a:p>
            <a:r>
              <a:rPr lang="en-US" dirty="0"/>
              <a:t>By reducing the C value, the model increases the street and accepts more margin violations. This means that it is </a:t>
            </a:r>
            <a:r>
              <a:rPr lang="en-US" b="1" dirty="0"/>
              <a:t>less sensitive to outliers</a:t>
            </a:r>
            <a:r>
              <a:rPr lang="en-US" dirty="0"/>
              <a:t>.</a:t>
            </a:r>
          </a:p>
        </p:txBody>
      </p:sp>
      <p:sp>
        <p:nvSpPr>
          <p:cNvPr id="25" name="TextBox 24">
            <a:extLst>
              <a:ext uri="{FF2B5EF4-FFF2-40B4-BE49-F238E27FC236}">
                <a16:creationId xmlns:a16="http://schemas.microsoft.com/office/drawing/2014/main" id="{75AFC298-B099-491E-9794-EF5E66E9A857}"/>
              </a:ext>
            </a:extLst>
          </p:cNvPr>
          <p:cNvSpPr txBox="1"/>
          <p:nvPr/>
        </p:nvSpPr>
        <p:spPr>
          <a:xfrm>
            <a:off x="6204857" y="4511386"/>
            <a:ext cx="6102220" cy="1200329"/>
          </a:xfrm>
          <a:prstGeom prst="rect">
            <a:avLst/>
          </a:prstGeom>
          <a:noFill/>
        </p:spPr>
        <p:txBody>
          <a:bodyPr wrap="square">
            <a:spAutoFit/>
          </a:bodyPr>
          <a:lstStyle/>
          <a:p>
            <a:r>
              <a:rPr lang="en-US" dirty="0"/>
              <a:t>The hyperparameter C set up the margin violation, so the number of instances that end up on the wrong side of the classification. If we reduce C, there are more margin violations, but it will </a:t>
            </a:r>
            <a:r>
              <a:rPr lang="en-US" dirty="0" err="1"/>
              <a:t>genaralise</a:t>
            </a:r>
            <a:r>
              <a:rPr lang="en-US" dirty="0"/>
              <a:t> better and have less overfitting. </a:t>
            </a:r>
          </a:p>
        </p:txBody>
      </p:sp>
      <p:cxnSp>
        <p:nvCxnSpPr>
          <p:cNvPr id="45" name="Straight Arrow Connector 44">
            <a:extLst>
              <a:ext uri="{FF2B5EF4-FFF2-40B4-BE49-F238E27FC236}">
                <a16:creationId xmlns:a16="http://schemas.microsoft.com/office/drawing/2014/main" id="{E7107406-7B81-45A2-BBC0-B9023D03E9ED}"/>
              </a:ext>
            </a:extLst>
          </p:cNvPr>
          <p:cNvCxnSpPr>
            <a:cxnSpLocks/>
          </p:cNvCxnSpPr>
          <p:nvPr/>
        </p:nvCxnSpPr>
        <p:spPr>
          <a:xfrm flipH="1" flipV="1">
            <a:off x="4152122" y="2808115"/>
            <a:ext cx="849086" cy="5135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DC5C93-7CA6-45DE-8DDF-0A3115F8C3AA}"/>
              </a:ext>
            </a:extLst>
          </p:cNvPr>
          <p:cNvCxnSpPr>
            <a:cxnSpLocks/>
          </p:cNvCxnSpPr>
          <p:nvPr/>
        </p:nvCxnSpPr>
        <p:spPr>
          <a:xfrm flipH="1">
            <a:off x="4152122" y="3770805"/>
            <a:ext cx="849086" cy="118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F6387789-38A1-445F-8646-CC7383F6C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4665" y="3107149"/>
            <a:ext cx="915958" cy="915958"/>
          </a:xfrm>
          <a:prstGeom prst="rect">
            <a:avLst/>
          </a:prstGeom>
        </p:spPr>
      </p:pic>
    </p:spTree>
    <p:extLst>
      <p:ext uri="{BB962C8B-B14F-4D97-AF65-F5344CB8AC3E}">
        <p14:creationId xmlns:p14="http://schemas.microsoft.com/office/powerpoint/2010/main" val="55837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DDE0-E71C-496F-A0A5-A95B6AFBCAFE}"/>
              </a:ext>
            </a:extLst>
          </p:cNvPr>
          <p:cNvSpPr>
            <a:spLocks noGrp="1"/>
          </p:cNvSpPr>
          <p:nvPr>
            <p:ph type="title"/>
          </p:nvPr>
        </p:nvSpPr>
        <p:spPr>
          <a:xfrm>
            <a:off x="-2" y="1042633"/>
            <a:ext cx="12192000" cy="963449"/>
          </a:xfrm>
        </p:spPr>
        <p:txBody>
          <a:bodyPr/>
          <a:lstStyle/>
          <a:p>
            <a:r>
              <a:rPr lang="en-US" dirty="0"/>
              <a:t>Can you elaborate on kernels?</a:t>
            </a:r>
          </a:p>
        </p:txBody>
      </p:sp>
      <p:sp>
        <p:nvSpPr>
          <p:cNvPr id="3" name="Slide Number Placeholder 2">
            <a:extLst>
              <a:ext uri="{FF2B5EF4-FFF2-40B4-BE49-F238E27FC236}">
                <a16:creationId xmlns:a16="http://schemas.microsoft.com/office/drawing/2014/main" id="{19BB10DD-FB40-4224-9788-016FE8FB2E1F}"/>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4" name="SVM_Polynomial_Kernels">
            <a:hlinkClick r:id="" action="ppaction://media"/>
            <a:extLst>
              <a:ext uri="{FF2B5EF4-FFF2-40B4-BE49-F238E27FC236}">
                <a16:creationId xmlns:a16="http://schemas.microsoft.com/office/drawing/2014/main" id="{5DDA65ED-D553-43A8-902D-2E0878331E9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 y="1910953"/>
            <a:ext cx="6596062" cy="4947047"/>
          </a:xfrm>
          <a:prstGeom prst="rect">
            <a:avLst/>
          </a:prstGeom>
        </p:spPr>
      </p:pic>
      <p:pic>
        <p:nvPicPr>
          <p:cNvPr id="6" name="Picture 5">
            <a:extLst>
              <a:ext uri="{FF2B5EF4-FFF2-40B4-BE49-F238E27FC236}">
                <a16:creationId xmlns:a16="http://schemas.microsoft.com/office/drawing/2014/main" id="{0E732F42-61F7-49CF-B9B9-810DC310F1F1}"/>
              </a:ext>
            </a:extLst>
          </p:cNvPr>
          <p:cNvPicPr>
            <a:picLocks noChangeAspect="1"/>
          </p:cNvPicPr>
          <p:nvPr/>
        </p:nvPicPr>
        <p:blipFill>
          <a:blip r:embed="rId7"/>
          <a:stretch>
            <a:fillRect/>
          </a:stretch>
        </p:blipFill>
        <p:spPr>
          <a:xfrm>
            <a:off x="6610418" y="2483694"/>
            <a:ext cx="5581582" cy="2368225"/>
          </a:xfrm>
          <a:prstGeom prst="rect">
            <a:avLst/>
          </a:prstGeom>
        </p:spPr>
      </p:pic>
      <p:pic>
        <p:nvPicPr>
          <p:cNvPr id="8" name="Picture 7" descr="\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title="IguanaTex Bitmap Display">
            <a:extLst>
              <a:ext uri="{FF2B5EF4-FFF2-40B4-BE49-F238E27FC236}">
                <a16:creationId xmlns:a16="http://schemas.microsoft.com/office/drawing/2014/main" id="{7CC402C0-4E5C-43B2-B14C-18370A39B33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6610417" y="5023713"/>
            <a:ext cx="5581581" cy="831258"/>
          </a:xfrm>
          <a:prstGeom prst="rect">
            <a:avLst/>
          </a:prstGeom>
        </p:spPr>
      </p:pic>
      <p:sp>
        <p:nvSpPr>
          <p:cNvPr id="9" name="Rectangle 8">
            <a:extLst>
              <a:ext uri="{FF2B5EF4-FFF2-40B4-BE49-F238E27FC236}">
                <a16:creationId xmlns:a16="http://schemas.microsoft.com/office/drawing/2014/main" id="{8FA94C53-8A7B-431E-8BD6-DCC46E40058D}"/>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10" name="Picture 9" descr="Icon&#10;&#10;Description automatically generated">
            <a:extLst>
              <a:ext uri="{FF2B5EF4-FFF2-40B4-BE49-F238E27FC236}">
                <a16:creationId xmlns:a16="http://schemas.microsoft.com/office/drawing/2014/main" id="{8DFEDC8D-B01F-44B5-BE73-6DFC0AD18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8699" y="1090124"/>
            <a:ext cx="915958" cy="915958"/>
          </a:xfrm>
          <a:prstGeom prst="rect">
            <a:avLst/>
          </a:prstGeom>
        </p:spPr>
      </p:pic>
    </p:spTree>
    <p:extLst>
      <p:ext uri="{BB962C8B-B14F-4D97-AF65-F5344CB8AC3E}">
        <p14:creationId xmlns:p14="http://schemas.microsoft.com/office/powerpoint/2010/main" val="8391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7</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pic>
        <p:nvPicPr>
          <p:cNvPr id="6" name="Picture 5">
            <a:extLst>
              <a:ext uri="{FF2B5EF4-FFF2-40B4-BE49-F238E27FC236}">
                <a16:creationId xmlns:a16="http://schemas.microsoft.com/office/drawing/2014/main" id="{0E6304F5-64B8-4A17-8BEB-FC98C0E278BC}"/>
              </a:ext>
            </a:extLst>
          </p:cNvPr>
          <p:cNvPicPr>
            <a:picLocks noChangeAspect="1"/>
          </p:cNvPicPr>
          <p:nvPr/>
        </p:nvPicPr>
        <p:blipFill>
          <a:blip r:embed="rId5"/>
          <a:stretch>
            <a:fillRect/>
          </a:stretch>
        </p:blipFill>
        <p:spPr>
          <a:xfrm>
            <a:off x="4724400" y="1789962"/>
            <a:ext cx="2612903" cy="1800000"/>
          </a:xfrm>
          <a:prstGeom prst="rect">
            <a:avLst/>
          </a:prstGeom>
        </p:spPr>
      </p:pic>
      <p:pic>
        <p:nvPicPr>
          <p:cNvPr id="9" name="Picture 8">
            <a:extLst>
              <a:ext uri="{FF2B5EF4-FFF2-40B4-BE49-F238E27FC236}">
                <a16:creationId xmlns:a16="http://schemas.microsoft.com/office/drawing/2014/main" id="{95A6432E-1193-4FEA-8E7D-E1E3782780B3}"/>
              </a:ext>
            </a:extLst>
          </p:cNvPr>
          <p:cNvPicPr>
            <a:picLocks noChangeAspect="1"/>
          </p:cNvPicPr>
          <p:nvPr/>
        </p:nvPicPr>
        <p:blipFill>
          <a:blip r:embed="rId6"/>
          <a:stretch>
            <a:fillRect/>
          </a:stretch>
        </p:blipFill>
        <p:spPr>
          <a:xfrm>
            <a:off x="4884962" y="3827471"/>
            <a:ext cx="2291777" cy="1800000"/>
          </a:xfrm>
          <a:prstGeom prst="rect">
            <a:avLst/>
          </a:prstGeom>
        </p:spPr>
      </p:pic>
      <p:sp>
        <p:nvSpPr>
          <p:cNvPr id="22" name="TextBox 21">
            <a:extLst>
              <a:ext uri="{FF2B5EF4-FFF2-40B4-BE49-F238E27FC236}">
                <a16:creationId xmlns:a16="http://schemas.microsoft.com/office/drawing/2014/main" id="{9278E74E-7F71-4C70-B5E6-33EED172F3F7}"/>
              </a:ext>
            </a:extLst>
          </p:cNvPr>
          <p:cNvSpPr txBox="1"/>
          <p:nvPr/>
        </p:nvSpPr>
        <p:spPr>
          <a:xfrm>
            <a:off x="3859701" y="5550301"/>
            <a:ext cx="4724461" cy="553998"/>
          </a:xfrm>
          <a:prstGeom prst="rect">
            <a:avLst/>
          </a:prstGeom>
          <a:noFill/>
        </p:spPr>
        <p:txBody>
          <a:bodyPr wrap="square" rtlCol="0">
            <a:spAutoFit/>
          </a:bodyPr>
          <a:lstStyle/>
          <a:p>
            <a:pPr algn="ctr"/>
            <a:r>
              <a:rPr lang="en-US" sz="3000" dirty="0"/>
              <a:t>SVM with polynomial kernel</a:t>
            </a:r>
          </a:p>
        </p:txBody>
      </p:sp>
      <p:pic>
        <p:nvPicPr>
          <p:cNvPr id="14" name="Picture 13">
            <a:extLst>
              <a:ext uri="{FF2B5EF4-FFF2-40B4-BE49-F238E27FC236}">
                <a16:creationId xmlns:a16="http://schemas.microsoft.com/office/drawing/2014/main" id="{20190847-06AD-406D-A1E9-D8E62F6F6010}"/>
              </a:ext>
            </a:extLst>
          </p:cNvPr>
          <p:cNvPicPr>
            <a:picLocks noChangeAspect="1"/>
          </p:cNvPicPr>
          <p:nvPr/>
        </p:nvPicPr>
        <p:blipFill>
          <a:blip r:embed="rId7"/>
          <a:stretch>
            <a:fillRect/>
          </a:stretch>
        </p:blipFill>
        <p:spPr>
          <a:xfrm>
            <a:off x="7595119" y="1834149"/>
            <a:ext cx="4290024" cy="2789780"/>
          </a:xfrm>
          <a:prstGeom prst="rect">
            <a:avLst/>
          </a:prstGeom>
        </p:spPr>
      </p:pic>
      <p:sp>
        <p:nvSpPr>
          <p:cNvPr id="26" name="TextBox 25">
            <a:extLst>
              <a:ext uri="{FF2B5EF4-FFF2-40B4-BE49-F238E27FC236}">
                <a16:creationId xmlns:a16="http://schemas.microsoft.com/office/drawing/2014/main" id="{42229D68-0BC6-44F4-89C4-DA6414D0AC15}"/>
              </a:ext>
            </a:extLst>
          </p:cNvPr>
          <p:cNvSpPr txBox="1"/>
          <p:nvPr/>
        </p:nvSpPr>
        <p:spPr>
          <a:xfrm>
            <a:off x="7595119" y="4648257"/>
            <a:ext cx="4290024" cy="553998"/>
          </a:xfrm>
          <a:prstGeom prst="rect">
            <a:avLst/>
          </a:prstGeom>
          <a:noFill/>
        </p:spPr>
        <p:txBody>
          <a:bodyPr wrap="square" rtlCol="0">
            <a:spAutoFit/>
          </a:bodyPr>
          <a:lstStyle/>
          <a:p>
            <a:pPr algn="ctr"/>
            <a:r>
              <a:rPr lang="en-US" sz="3000" dirty="0"/>
              <a:t>SVM with RBF kernel</a:t>
            </a:r>
          </a:p>
        </p:txBody>
      </p:sp>
      <p:pic>
        <p:nvPicPr>
          <p:cNvPr id="15" name="Picture 14" descr="Icon&#10;&#10;Description automatically generated">
            <a:extLst>
              <a:ext uri="{FF2B5EF4-FFF2-40B4-BE49-F238E27FC236}">
                <a16:creationId xmlns:a16="http://schemas.microsoft.com/office/drawing/2014/main" id="{224C8600-855C-4761-89F4-23A1C22314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6040" y="4673911"/>
            <a:ext cx="915958" cy="915958"/>
          </a:xfrm>
          <a:prstGeom prst="rect">
            <a:avLst/>
          </a:prstGeom>
        </p:spPr>
      </p:pic>
    </p:spTree>
    <p:extLst>
      <p:ext uri="{BB962C8B-B14F-4D97-AF65-F5344CB8AC3E}">
        <p14:creationId xmlns:p14="http://schemas.microsoft.com/office/powerpoint/2010/main" val="247589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939992"/>
            <a:ext cx="12192000" cy="842152"/>
          </a:xfrm>
        </p:spPr>
        <p:txBody>
          <a:bodyPr>
            <a:normAutofit/>
          </a:bodyPr>
          <a:lstStyle/>
          <a:p>
            <a:r>
              <a:rPr lang="en-US" dirty="0"/>
              <a:t>Which complexity to choose for env. applications?</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8</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22" name="TextBox 21">
            <a:extLst>
              <a:ext uri="{FF2B5EF4-FFF2-40B4-BE49-F238E27FC236}">
                <a16:creationId xmlns:a16="http://schemas.microsoft.com/office/drawing/2014/main" id="{9278E74E-7F71-4C70-B5E6-33EED172F3F7}"/>
              </a:ext>
            </a:extLst>
          </p:cNvPr>
          <p:cNvSpPr txBox="1"/>
          <p:nvPr/>
        </p:nvSpPr>
        <p:spPr>
          <a:xfrm>
            <a:off x="3956669" y="4828845"/>
            <a:ext cx="3238422" cy="1015663"/>
          </a:xfrm>
          <a:prstGeom prst="rect">
            <a:avLst/>
          </a:prstGeom>
          <a:noFill/>
        </p:spPr>
        <p:txBody>
          <a:bodyPr wrap="square" rtlCol="0">
            <a:spAutoFit/>
          </a:bodyPr>
          <a:lstStyle/>
          <a:p>
            <a:pPr algn="ctr"/>
            <a:r>
              <a:rPr lang="en-US" sz="3000" dirty="0"/>
              <a:t>SVM with polynomial kernel</a:t>
            </a:r>
          </a:p>
        </p:txBody>
      </p:sp>
      <p:sp>
        <p:nvSpPr>
          <p:cNvPr id="26" name="TextBox 25">
            <a:extLst>
              <a:ext uri="{FF2B5EF4-FFF2-40B4-BE49-F238E27FC236}">
                <a16:creationId xmlns:a16="http://schemas.microsoft.com/office/drawing/2014/main" id="{42229D68-0BC6-44F4-89C4-DA6414D0AC15}"/>
              </a:ext>
            </a:extLst>
          </p:cNvPr>
          <p:cNvSpPr txBox="1"/>
          <p:nvPr/>
        </p:nvSpPr>
        <p:spPr>
          <a:xfrm>
            <a:off x="7262226" y="5235200"/>
            <a:ext cx="4929767" cy="553998"/>
          </a:xfrm>
          <a:prstGeom prst="rect">
            <a:avLst/>
          </a:prstGeom>
          <a:noFill/>
        </p:spPr>
        <p:txBody>
          <a:bodyPr wrap="square" rtlCol="0">
            <a:spAutoFit/>
          </a:bodyPr>
          <a:lstStyle/>
          <a:p>
            <a:pPr algn="ctr"/>
            <a:r>
              <a:rPr lang="en-US" sz="3000" dirty="0"/>
              <a:t>SVM with RBF kernel</a:t>
            </a:r>
          </a:p>
        </p:txBody>
      </p:sp>
      <p:cxnSp>
        <p:nvCxnSpPr>
          <p:cNvPr id="7" name="Straight Connector 6">
            <a:extLst>
              <a:ext uri="{FF2B5EF4-FFF2-40B4-BE49-F238E27FC236}">
                <a16:creationId xmlns:a16="http://schemas.microsoft.com/office/drawing/2014/main" id="{FB4EEFB4-279C-4D11-BC93-74E5E6D7D74E}"/>
              </a:ext>
            </a:extLst>
          </p:cNvPr>
          <p:cNvCxnSpPr>
            <a:cxnSpLocks/>
          </p:cNvCxnSpPr>
          <p:nvPr/>
        </p:nvCxnSpPr>
        <p:spPr>
          <a:xfrm>
            <a:off x="3948400" y="1780807"/>
            <a:ext cx="0" cy="4839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3B8F7D-2E30-4758-A44B-0639484586EF}"/>
              </a:ext>
            </a:extLst>
          </p:cNvPr>
          <p:cNvCxnSpPr>
            <a:cxnSpLocks/>
          </p:cNvCxnSpPr>
          <p:nvPr/>
        </p:nvCxnSpPr>
        <p:spPr>
          <a:xfrm>
            <a:off x="7186823" y="1780807"/>
            <a:ext cx="27115" cy="4035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18C2AC0-B0B0-418E-87AE-DB6DFDF5A49D}"/>
              </a:ext>
            </a:extLst>
          </p:cNvPr>
          <p:cNvSpPr txBox="1"/>
          <p:nvPr/>
        </p:nvSpPr>
        <p:spPr>
          <a:xfrm>
            <a:off x="7213938" y="1861439"/>
            <a:ext cx="4978062" cy="646331"/>
          </a:xfrm>
          <a:prstGeom prst="rect">
            <a:avLst/>
          </a:prstGeom>
          <a:noFill/>
        </p:spPr>
        <p:txBody>
          <a:bodyPr wrap="square">
            <a:spAutoFit/>
          </a:bodyPr>
          <a:lstStyle/>
          <a:p>
            <a:pPr algn="ctr"/>
            <a:r>
              <a:rPr lang="en-US" dirty="0"/>
              <a:t>determining forest cover from its surrounding, only based on longitude and latitude.</a:t>
            </a:r>
          </a:p>
        </p:txBody>
      </p:sp>
      <p:sp>
        <p:nvSpPr>
          <p:cNvPr id="35" name="TextBox 34">
            <a:extLst>
              <a:ext uri="{FF2B5EF4-FFF2-40B4-BE49-F238E27FC236}">
                <a16:creationId xmlns:a16="http://schemas.microsoft.com/office/drawing/2014/main" id="{63CD318B-5A96-416C-8783-3EF70D8B1E89}"/>
              </a:ext>
            </a:extLst>
          </p:cNvPr>
          <p:cNvSpPr txBox="1"/>
          <p:nvPr/>
        </p:nvSpPr>
        <p:spPr>
          <a:xfrm>
            <a:off x="-3" y="1818438"/>
            <a:ext cx="3948401" cy="646331"/>
          </a:xfrm>
          <a:prstGeom prst="rect">
            <a:avLst/>
          </a:prstGeom>
          <a:noFill/>
        </p:spPr>
        <p:txBody>
          <a:bodyPr wrap="square">
            <a:spAutoFit/>
          </a:bodyPr>
          <a:lstStyle/>
          <a:p>
            <a:pPr algn="ctr"/>
            <a:r>
              <a:rPr lang="en-US" dirty="0"/>
              <a:t>An example would be classifying water and vegetation pixels based on NDVI.</a:t>
            </a:r>
          </a:p>
        </p:txBody>
      </p:sp>
      <p:sp>
        <p:nvSpPr>
          <p:cNvPr id="39" name="TextBox 38">
            <a:extLst>
              <a:ext uri="{FF2B5EF4-FFF2-40B4-BE49-F238E27FC236}">
                <a16:creationId xmlns:a16="http://schemas.microsoft.com/office/drawing/2014/main" id="{0D4498BF-4415-43E9-ACDF-9E2D89571086}"/>
              </a:ext>
            </a:extLst>
          </p:cNvPr>
          <p:cNvSpPr txBox="1"/>
          <p:nvPr/>
        </p:nvSpPr>
        <p:spPr>
          <a:xfrm>
            <a:off x="36599" y="2464769"/>
            <a:ext cx="3804557" cy="1200329"/>
          </a:xfrm>
          <a:prstGeom prst="rect">
            <a:avLst/>
          </a:prstGeom>
          <a:noFill/>
        </p:spPr>
        <p:txBody>
          <a:bodyPr wrap="square">
            <a:spAutoFit/>
          </a:bodyPr>
          <a:lstStyle/>
          <a:p>
            <a:pPr algn="ctr"/>
            <a:r>
              <a:rPr lang="en-US" dirty="0"/>
              <a:t>When there is a clear difference between two groups, for </a:t>
            </a:r>
            <a:r>
              <a:rPr lang="en-US" dirty="0" err="1"/>
              <a:t>exemple</a:t>
            </a:r>
            <a:r>
              <a:rPr lang="en-US" dirty="0"/>
              <a:t> tree population over/under a decided altitude</a:t>
            </a:r>
          </a:p>
        </p:txBody>
      </p:sp>
      <p:sp>
        <p:nvSpPr>
          <p:cNvPr id="43" name="TextBox 42">
            <a:extLst>
              <a:ext uri="{FF2B5EF4-FFF2-40B4-BE49-F238E27FC236}">
                <a16:creationId xmlns:a16="http://schemas.microsoft.com/office/drawing/2014/main" id="{92E4903B-ADEC-40D1-92A7-DFB077FABF7A}"/>
              </a:ext>
            </a:extLst>
          </p:cNvPr>
          <p:cNvSpPr txBox="1"/>
          <p:nvPr/>
        </p:nvSpPr>
        <p:spPr>
          <a:xfrm>
            <a:off x="7259130" y="4046590"/>
            <a:ext cx="4978061" cy="646331"/>
          </a:xfrm>
          <a:prstGeom prst="rect">
            <a:avLst/>
          </a:prstGeom>
          <a:noFill/>
        </p:spPr>
        <p:txBody>
          <a:bodyPr wrap="square">
            <a:spAutoFit/>
          </a:bodyPr>
          <a:lstStyle/>
          <a:p>
            <a:pPr algn="ctr"/>
            <a:r>
              <a:rPr lang="en-US" dirty="0"/>
              <a:t>differentiate convective storms that produce hail and those that do not</a:t>
            </a:r>
          </a:p>
        </p:txBody>
      </p:sp>
      <p:sp>
        <p:nvSpPr>
          <p:cNvPr id="47" name="TextBox 46">
            <a:extLst>
              <a:ext uri="{FF2B5EF4-FFF2-40B4-BE49-F238E27FC236}">
                <a16:creationId xmlns:a16="http://schemas.microsoft.com/office/drawing/2014/main" id="{E04E6760-1149-4E4F-8C5D-2C4CDA9C67E8}"/>
              </a:ext>
            </a:extLst>
          </p:cNvPr>
          <p:cNvSpPr txBox="1"/>
          <p:nvPr/>
        </p:nvSpPr>
        <p:spPr>
          <a:xfrm>
            <a:off x="-8270" y="3698888"/>
            <a:ext cx="3948402" cy="923330"/>
          </a:xfrm>
          <a:prstGeom prst="rect">
            <a:avLst/>
          </a:prstGeom>
          <a:noFill/>
        </p:spPr>
        <p:txBody>
          <a:bodyPr wrap="square">
            <a:spAutoFit/>
          </a:bodyPr>
          <a:lstStyle/>
          <a:p>
            <a:pPr algn="ctr"/>
            <a:r>
              <a:rPr lang="en-US" dirty="0"/>
              <a:t>differentiating cloudy and non-cloudy satellite imagery pixels in the open oceans</a:t>
            </a:r>
          </a:p>
        </p:txBody>
      </p:sp>
      <p:sp>
        <p:nvSpPr>
          <p:cNvPr id="19" name="TextBox 18">
            <a:extLst>
              <a:ext uri="{FF2B5EF4-FFF2-40B4-BE49-F238E27FC236}">
                <a16:creationId xmlns:a16="http://schemas.microsoft.com/office/drawing/2014/main" id="{D1384375-E997-49ED-881E-65263D7880A5}"/>
              </a:ext>
            </a:extLst>
          </p:cNvPr>
          <p:cNvSpPr txBox="1"/>
          <p:nvPr/>
        </p:nvSpPr>
        <p:spPr>
          <a:xfrm>
            <a:off x="7186823" y="2707769"/>
            <a:ext cx="5005178" cy="923330"/>
          </a:xfrm>
          <a:prstGeom prst="rect">
            <a:avLst/>
          </a:prstGeom>
          <a:noFill/>
        </p:spPr>
        <p:txBody>
          <a:bodyPr wrap="square">
            <a:spAutoFit/>
          </a:bodyPr>
          <a:lstStyle/>
          <a:p>
            <a:pPr algn="ctr"/>
            <a:r>
              <a:rPr lang="en-US" dirty="0"/>
              <a:t>Asses species environment (biomes, coordinates) based on many features such as physical characteristics, alimentation, behavior, </a:t>
            </a:r>
            <a:r>
              <a:rPr lang="en-US" dirty="0" err="1"/>
              <a:t>ect</a:t>
            </a:r>
            <a:r>
              <a:rPr lang="en-US" dirty="0"/>
              <a:t>..</a:t>
            </a:r>
          </a:p>
        </p:txBody>
      </p:sp>
      <p:sp>
        <p:nvSpPr>
          <p:cNvPr id="25" name="TextBox 24">
            <a:extLst>
              <a:ext uri="{FF2B5EF4-FFF2-40B4-BE49-F238E27FC236}">
                <a16:creationId xmlns:a16="http://schemas.microsoft.com/office/drawing/2014/main" id="{CE9661F8-F5EC-428E-91E3-EF6DECAF507D}"/>
              </a:ext>
            </a:extLst>
          </p:cNvPr>
          <p:cNvSpPr txBox="1"/>
          <p:nvPr/>
        </p:nvSpPr>
        <p:spPr>
          <a:xfrm>
            <a:off x="-78915" y="4692921"/>
            <a:ext cx="4035584" cy="923330"/>
          </a:xfrm>
          <a:prstGeom prst="rect">
            <a:avLst/>
          </a:prstGeom>
          <a:noFill/>
        </p:spPr>
        <p:txBody>
          <a:bodyPr wrap="square">
            <a:spAutoFit/>
          </a:bodyPr>
          <a:lstStyle/>
          <a:p>
            <a:pPr algn="ctr"/>
            <a:r>
              <a:rPr lang="en-US" dirty="0"/>
              <a:t>Classifying linearly separable values </a:t>
            </a:r>
            <a:r>
              <a:rPr lang="en-US" dirty="0" err="1"/>
              <a:t>e.g</a:t>
            </a:r>
            <a:r>
              <a:rPr lang="en-US" dirty="0"/>
              <a:t> species differentiation by physiological characteristic</a:t>
            </a:r>
          </a:p>
        </p:txBody>
      </p:sp>
    </p:spTree>
    <p:extLst>
      <p:ext uri="{BB962C8B-B14F-4D97-AF65-F5344CB8AC3E}">
        <p14:creationId xmlns:p14="http://schemas.microsoft.com/office/powerpoint/2010/main" val="36746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9" grpId="0"/>
      <p:bldP spid="43"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C396-ADF8-493E-ADC2-606281CBCCE1}"/>
              </a:ext>
            </a:extLst>
          </p:cNvPr>
          <p:cNvSpPr>
            <a:spLocks noGrp="1"/>
          </p:cNvSpPr>
          <p:nvPr>
            <p:ph type="title"/>
          </p:nvPr>
        </p:nvSpPr>
        <p:spPr>
          <a:xfrm>
            <a:off x="-2" y="1042633"/>
            <a:ext cx="12192000" cy="576519"/>
          </a:xfrm>
        </p:spPr>
        <p:txBody>
          <a:bodyPr>
            <a:normAutofit fontScale="90000"/>
          </a:bodyPr>
          <a:lstStyle/>
          <a:p>
            <a:r>
              <a:rPr lang="en-US" dirty="0"/>
              <a:t>SVM Regression: Are wide margins a good thing of not?</a:t>
            </a:r>
          </a:p>
        </p:txBody>
      </p:sp>
      <p:sp>
        <p:nvSpPr>
          <p:cNvPr id="3" name="Slide Number Placeholder 2">
            <a:extLst>
              <a:ext uri="{FF2B5EF4-FFF2-40B4-BE49-F238E27FC236}">
                <a16:creationId xmlns:a16="http://schemas.microsoft.com/office/drawing/2014/main" id="{CEF74754-A64E-4781-930F-9DBBC65FA0A9}"/>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5" name="Picture 4">
            <a:extLst>
              <a:ext uri="{FF2B5EF4-FFF2-40B4-BE49-F238E27FC236}">
                <a16:creationId xmlns:a16="http://schemas.microsoft.com/office/drawing/2014/main" id="{6CCC2363-C4F7-4F78-9C30-FC59CB683944}"/>
              </a:ext>
            </a:extLst>
          </p:cNvPr>
          <p:cNvPicPr>
            <a:picLocks noChangeAspect="1"/>
          </p:cNvPicPr>
          <p:nvPr/>
        </p:nvPicPr>
        <p:blipFill>
          <a:blip r:embed="rId2"/>
          <a:stretch>
            <a:fillRect/>
          </a:stretch>
        </p:blipFill>
        <p:spPr>
          <a:xfrm>
            <a:off x="4610098" y="1619152"/>
            <a:ext cx="7581900" cy="3234276"/>
          </a:xfrm>
          <a:prstGeom prst="rect">
            <a:avLst/>
          </a:prstGeom>
        </p:spPr>
      </p:pic>
      <p:pic>
        <p:nvPicPr>
          <p:cNvPr id="7" name="Picture 6">
            <a:extLst>
              <a:ext uri="{FF2B5EF4-FFF2-40B4-BE49-F238E27FC236}">
                <a16:creationId xmlns:a16="http://schemas.microsoft.com/office/drawing/2014/main" id="{A7C018D6-F718-4F6B-B593-E070997C4E19}"/>
              </a:ext>
            </a:extLst>
          </p:cNvPr>
          <p:cNvPicPr>
            <a:picLocks noChangeAspect="1"/>
          </p:cNvPicPr>
          <p:nvPr/>
        </p:nvPicPr>
        <p:blipFill>
          <a:blip r:embed="rId3"/>
          <a:stretch>
            <a:fillRect/>
          </a:stretch>
        </p:blipFill>
        <p:spPr>
          <a:xfrm>
            <a:off x="0" y="4600574"/>
            <a:ext cx="5310671" cy="2257425"/>
          </a:xfrm>
          <a:prstGeom prst="rect">
            <a:avLst/>
          </a:prstGeom>
        </p:spPr>
      </p:pic>
      <p:sp>
        <p:nvSpPr>
          <p:cNvPr id="8" name="TextBox 7">
            <a:extLst>
              <a:ext uri="{FF2B5EF4-FFF2-40B4-BE49-F238E27FC236}">
                <a16:creationId xmlns:a16="http://schemas.microsoft.com/office/drawing/2014/main" id="{913D57D4-3810-45E8-A1C8-F0D8670725D7}"/>
              </a:ext>
            </a:extLst>
          </p:cNvPr>
          <p:cNvSpPr txBox="1"/>
          <p:nvPr/>
        </p:nvSpPr>
        <p:spPr>
          <a:xfrm>
            <a:off x="-2" y="2185439"/>
            <a:ext cx="4610100" cy="1938992"/>
          </a:xfrm>
          <a:prstGeom prst="rect">
            <a:avLst/>
          </a:prstGeom>
          <a:noFill/>
        </p:spPr>
        <p:txBody>
          <a:bodyPr wrap="square" rtlCol="0">
            <a:spAutoFit/>
          </a:bodyPr>
          <a:lstStyle/>
          <a:p>
            <a:pPr algn="l"/>
            <a:r>
              <a:rPr lang="en-US" sz="3000" u="sng" dirty="0"/>
              <a:t>Reverse the objective</a:t>
            </a:r>
            <a:r>
              <a:rPr lang="en-US" sz="3000" dirty="0"/>
              <a:t>:</a:t>
            </a:r>
            <a:br>
              <a:rPr lang="en-US" sz="3000" dirty="0"/>
            </a:br>
            <a:r>
              <a:rPr lang="en-US" sz="3000" dirty="0"/>
              <a:t>Try to fit as many instances </a:t>
            </a:r>
            <a:r>
              <a:rPr lang="en-US" sz="3000" i="1" dirty="0"/>
              <a:t>on</a:t>
            </a:r>
            <a:r>
              <a:rPr lang="en-US" sz="3000" dirty="0"/>
              <a:t> the street while limiting instances </a:t>
            </a:r>
            <a:r>
              <a:rPr lang="en-US" sz="3000" i="1" dirty="0"/>
              <a:t>off</a:t>
            </a:r>
            <a:r>
              <a:rPr lang="en-US" sz="3000" dirty="0"/>
              <a:t> the street</a:t>
            </a:r>
          </a:p>
        </p:txBody>
      </p:sp>
      <p:sp>
        <p:nvSpPr>
          <p:cNvPr id="9" name="TextBox 8">
            <a:extLst>
              <a:ext uri="{FF2B5EF4-FFF2-40B4-BE49-F238E27FC236}">
                <a16:creationId xmlns:a16="http://schemas.microsoft.com/office/drawing/2014/main" id="{52A74041-CBC3-4F10-A529-287C112A27E1}"/>
              </a:ext>
            </a:extLst>
          </p:cNvPr>
          <p:cNvSpPr txBox="1"/>
          <p:nvPr/>
        </p:nvSpPr>
        <p:spPr>
          <a:xfrm>
            <a:off x="5310670" y="4880799"/>
            <a:ext cx="688132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Possible to use nonlinear kernels</a:t>
            </a:r>
          </a:p>
          <a:p>
            <a:pPr marL="457200" indent="-457200" algn="l">
              <a:buFont typeface="Arial" panose="020B0604020202020204" pitchFamily="34" charset="0"/>
              <a:buChar char="•"/>
            </a:pPr>
            <a:r>
              <a:rPr lang="en-US" sz="3000" dirty="0"/>
              <a:t>Useful for detecting outliers</a:t>
            </a:r>
          </a:p>
          <a:p>
            <a:pPr marL="457200" indent="-457200" algn="l">
              <a:buFont typeface="Arial" panose="020B0604020202020204" pitchFamily="34" charset="0"/>
              <a:buChar char="•"/>
            </a:pPr>
            <a:r>
              <a:rPr lang="en-US" sz="3000" u="sng" dirty="0"/>
              <a:t>Problem for applications</a:t>
            </a:r>
            <a:r>
              <a:rPr lang="en-US" sz="3000" dirty="0"/>
              <a:t>: Does not scale well with data size</a:t>
            </a:r>
          </a:p>
        </p:txBody>
      </p:sp>
      <p:pic>
        <p:nvPicPr>
          <p:cNvPr id="10" name="Picture 9" descr="Icon&#10;&#10;Description automatically generated">
            <a:extLst>
              <a:ext uri="{FF2B5EF4-FFF2-40B4-BE49-F238E27FC236}">
                <a16:creationId xmlns:a16="http://schemas.microsoft.com/office/drawing/2014/main" id="{95F60273-C534-4434-AC63-25CA83A25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90" y="1042633"/>
            <a:ext cx="666664" cy="666664"/>
          </a:xfrm>
          <a:prstGeom prst="rect">
            <a:avLst/>
          </a:prstGeom>
        </p:spPr>
      </p:pic>
    </p:spTree>
    <p:extLst>
      <p:ext uri="{BB962C8B-B14F-4D97-AF65-F5344CB8AC3E}">
        <p14:creationId xmlns:p14="http://schemas.microsoft.com/office/powerpoint/2010/main" val="394596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099,738"/>
  <p:tag name="LATEXADDIN" val="\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p:tag name="IGUANATEXSIZE" val="20"/>
  <p:tag name="IGUANATEXCURSOR" val="40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65,617"/>
  <p:tag name="LATEXADDIN" val="\documentclass{article}&#10;\usepackage{amsmath,xcolor}&#10;\pagestyle{empty}&#10;\begin{document}&#10;&#10;$\textcolor{white}{&#10;N_{instances} \sim 2^{N_{nodes}} &#10;}&#10;$&#10;&#10;&#10;&#10;\end{document}"/>
  <p:tag name="IGUANATEXSIZE" val="3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88,077"/>
  <p:tag name="LATEXADDIN" val="\documentclass{article}&#10;\usepackage{amsmath,xcolor}&#10;\pagestyle{empty}&#10;\begin{document}&#10;&#10;$\textcolor{white}{&#10;N_{nodes} \sim \log_{2} \left(N_{instances}\right) &#10;}&#10;$&#10;&#10;&#10;&#10;\end{document}"/>
  <p:tag name="IGUANATEXSIZE" val="3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50,056"/>
  <p:tag name="LATEXADDIN" val="\documentclass{article}&#10;\usepackage{amsmath,xcolor}&#10;\pagestyle{empty}&#10;\begin{document}&#10;&#10;$\textcolor{white}{&#10;\tau_{prediction} \sim \log_{2} \left(N_{instances}\right) &#10;}&#10;$&#10;&#10;&#10;&#10;\end{document}"/>
  <p:tag name="IGUANATEXSIZE" val="3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730,034"/>
  <p:tag name="LATEXADDIN" val="\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p:tag name="IGUANATEXSIZE" val="20"/>
  <p:tag name="IGUANATEXCURSOR" val="4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3005</Words>
  <Application>Microsoft Office PowerPoint</Application>
  <PresentationFormat>Widescreen</PresentationFormat>
  <Paragraphs>322</Paragraphs>
  <Slides>39</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adobe-clean</vt:lpstr>
      <vt:lpstr>-apple-system</vt:lpstr>
      <vt:lpstr>Arial</vt:lpstr>
      <vt:lpstr>Calibri</vt:lpstr>
      <vt:lpstr>CMU Sans Serif</vt:lpstr>
      <vt:lpstr>MinionPro-It</vt:lpstr>
      <vt:lpstr>MinionPro-Regular</vt:lpstr>
      <vt:lpstr>UbuntuMono-Regular</vt:lpstr>
      <vt:lpstr>Office Theme</vt:lpstr>
      <vt:lpstr>Welcome back!</vt:lpstr>
      <vt:lpstr>Forking the Course’s Repository and Pushing your Exercises to GitHub</vt:lpstr>
      <vt:lpstr>Min 15-25: Support Vector Machines for Classification on Small Datasets</vt:lpstr>
      <vt:lpstr>What is a Support Vector Machine (SVM)?</vt:lpstr>
      <vt:lpstr>SVMs sorted by complexity/representation power</vt:lpstr>
      <vt:lpstr>Can you elaborate on kernels?</vt:lpstr>
      <vt:lpstr>SVMs sorted by complexity/representation power</vt:lpstr>
      <vt:lpstr>Which complexity to choose for env. applications?</vt:lpstr>
      <vt:lpstr>SVM Regression: Are wide margins a good thing of not?</vt:lpstr>
      <vt:lpstr>Min 25-35: Decision Trees for Interpretable Classification/Regression </vt:lpstr>
      <vt:lpstr>The advantages of a Transparent Model</vt:lpstr>
      <vt:lpstr>When do we need transparent models in env. sci.?</vt:lpstr>
      <vt:lpstr>How can we train or “grow” a decision tree?</vt:lpstr>
      <vt:lpstr>How can we train or “grow” a decision tree?</vt:lpstr>
      <vt:lpstr>How long does it take? Computational Complexity</vt:lpstr>
      <vt:lpstr>How long does it take: Computational Complexity</vt:lpstr>
      <vt:lpstr>What are the steps to choose one ML method over another? how do we know whether a model will generalize well? </vt:lpstr>
      <vt:lpstr>Min 35-45: Random Forests &amp; Ensembles: The power of teamwork </vt:lpstr>
      <vt:lpstr>A random forest is an ensemble of decision trees</vt:lpstr>
      <vt:lpstr>Advantages of ensemble modeling Q) Why choose random forest over decision tree?</vt:lpstr>
      <vt:lpstr>Bagging = Sampling with replacement Pasting = Sampling without replacement</vt:lpstr>
      <vt:lpstr>Bagging = Sampling with replacement Pasting = Sampling without replacement</vt:lpstr>
      <vt:lpstr>Bagging = Sampling with replacement Pasting = Sampling without replacement</vt:lpstr>
      <vt:lpstr>Bagging = Sampling with replacement (small data) Pasting = Sampling without replacement</vt:lpstr>
      <vt:lpstr>Feature Importance: Towards Interpretable Models</vt:lpstr>
      <vt:lpstr>How to use feature importance in environmental Science?</vt:lpstr>
      <vt:lpstr>How to use feature importance in environmental Science?</vt:lpstr>
      <vt:lpstr>Stacking (Stacked Generalization) and Blending</vt:lpstr>
      <vt:lpstr>Stacking and Blending</vt:lpstr>
      <vt:lpstr>Boosting = Combining weak learners into strong one by sequentially correcting preceding predictions</vt:lpstr>
      <vt:lpstr>Min 45-60:  Moodle Quiz (5 questions, 15 min) ⚠️ The quiz has 2 pages ⚠️</vt:lpstr>
      <vt:lpstr>Min 60-75: Break</vt:lpstr>
      <vt:lpstr>Min 75-110: Susceptibility mapping of Environmental Hazards using ML</vt:lpstr>
      <vt:lpstr>According to past data, which  locations of the Liguria region are  most susceptible to wildfires?</vt:lpstr>
      <vt:lpstr>Questions</vt:lpstr>
      <vt:lpstr>Questions</vt:lpstr>
      <vt:lpstr>Min 110-120:  Review Moodle Quiz</vt:lpstr>
      <vt:lpstr> Start thinking about your final project and book a one-on-one meeting</vt:lpstr>
      <vt:lpstr>Question 3.3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264</cp:revision>
  <dcterms:created xsi:type="dcterms:W3CDTF">2022-02-23T18:29:24Z</dcterms:created>
  <dcterms:modified xsi:type="dcterms:W3CDTF">2022-11-08T20:28:44Z</dcterms:modified>
</cp:coreProperties>
</file>